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29"/>
  </p:notesMasterIdLst>
  <p:sldIdLst>
    <p:sldId id="259" r:id="rId3"/>
    <p:sldId id="281" r:id="rId4"/>
    <p:sldId id="257" r:id="rId5"/>
    <p:sldId id="258" r:id="rId6"/>
    <p:sldId id="262" r:id="rId7"/>
    <p:sldId id="276" r:id="rId8"/>
    <p:sldId id="277" r:id="rId9"/>
    <p:sldId id="282" r:id="rId10"/>
    <p:sldId id="283" r:id="rId11"/>
    <p:sldId id="284" r:id="rId12"/>
    <p:sldId id="269" r:id="rId13"/>
    <p:sldId id="264" r:id="rId14"/>
    <p:sldId id="265" r:id="rId15"/>
    <p:sldId id="278" r:id="rId16"/>
    <p:sldId id="263" r:id="rId17"/>
    <p:sldId id="261" r:id="rId18"/>
    <p:sldId id="268" r:id="rId19"/>
    <p:sldId id="267" r:id="rId20"/>
    <p:sldId id="271" r:id="rId21"/>
    <p:sldId id="273" r:id="rId22"/>
    <p:sldId id="287" r:id="rId23"/>
    <p:sldId id="274" r:id="rId24"/>
    <p:sldId id="280" r:id="rId25"/>
    <p:sldId id="285" r:id="rId26"/>
    <p:sldId id="288" r:id="rId27"/>
    <p:sldId id="286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Johns" initials="NJ" lastIdx="14" clrIdx="0">
    <p:extLst>
      <p:ext uri="{19B8F6BF-5375-455C-9EA6-DF929625EA0E}">
        <p15:presenceInfo xmlns:p15="http://schemas.microsoft.com/office/powerpoint/2012/main" userId="d1caa2cb643cef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2"/>
  </p:normalViewPr>
  <p:slideViewPr>
    <p:cSldViewPr snapToGrid="0" snapToObjects="1" showGuides="1">
      <p:cViewPr varScale="1">
        <p:scale>
          <a:sx n="114" d="100"/>
          <a:sy n="114" d="100"/>
        </p:scale>
        <p:origin x="516" y="96"/>
      </p:cViewPr>
      <p:guideLst>
        <p:guide orient="horz" pos="1620"/>
        <p:guide pos="4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7T14:05:33.066" idx="4">
    <p:pos x="5470" y="1200"/>
    <p:text>#1 is unclear - "at the end of the year?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7T14:48:14.197" idx="7">
    <p:pos x="3903" y="1561"/>
    <p:text>Maybe bullet points here?</p:text>
    <p:extLst>
      <p:ext uri="{C676402C-5697-4E1C-873F-D02D1690AC5C}">
        <p15:threadingInfo xmlns:p15="http://schemas.microsoft.com/office/powerpoint/2012/main" timeZoneBias="420"/>
      </p:ext>
    </p:extLst>
  </p:cm>
  <p:cm authorId="1" dt="2020-07-17T09:02:06.276" idx="14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F044E-18F4-4911-93C8-E923C7F76B9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7D98F-8D78-4EDA-9EFE-FA381758A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7D98F-8D78-4EDA-9EFE-FA381758A4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7D98F-8D78-4EDA-9EFE-FA381758A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36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7D98F-8D78-4EDA-9EFE-FA381758A4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14" name="Picture 13" descr="W Logo_Purple_2685_HEX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47806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8838"/>
            <a:ext cx="8184662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9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06718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1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7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07178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69733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" name="breeze.wav"/>
          </p:stSnd>
        </p:sndAc>
      </p:transition>
    </mc:Choice>
    <mc:Fallback>
      <p:transition advClick="0" advTm="0">
        <p:fade/>
        <p:sndAc>
          <p:stSnd>
            <p:snd r:embed="rId1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accent3"/>
            </a:gs>
            <a:gs pos="72000">
              <a:srgbClr val="4B2E8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0" r:id="rId4"/>
    <p:sldLayoutId id="2147483661" r:id="rId5"/>
    <p:sldLayoutId id="2147483654" r:id="rId6"/>
    <p:sldLayoutId id="2147483667" r:id="rId7"/>
    <p:sldLayoutId id="2147483655" r:id="rId8"/>
    <p:sldLayoutId id="2147483656" r:id="rId9"/>
    <p:sldLayoutId id="2147483657" r:id="rId10"/>
  </p:sldLayoutIdLst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12" name="breeze.wav"/>
          </p:stSnd>
        </p:sndAc>
      </p:transition>
    </mc:Choice>
    <mc:Fallback>
      <p:transition advClick="0" advTm="0">
        <p:fade/>
        <p:sndAc>
          <p:stSnd>
            <p:snd r:embed="rId12" name="breeze.wav"/>
          </p:stSnd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p14:dur="250" advClick="0" advTm="0">
        <p:fade/>
        <p:sndAc>
          <p:stSnd>
            <p:snd r:embed="rId7" name="breeze.wav"/>
          </p:stSnd>
        </p:sndAc>
      </p:transition>
    </mc:Choice>
    <mc:Fallback>
      <p:transition advClick="0" advTm="0">
        <p:fade/>
        <p:sndAc>
          <p:stSnd>
            <p:snd r:embed="rId7" name="breeze.wav"/>
          </p:stSnd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uwcfd@uw.ed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jolynm@uw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nicolerp@uw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3" y="214313"/>
            <a:ext cx="6972300" cy="2750343"/>
          </a:xfrm>
        </p:spPr>
        <p:txBody>
          <a:bodyPr/>
          <a:lstStyle/>
          <a:p>
            <a:r>
              <a:rPr lang="en-US" dirty="0"/>
              <a:t>Giving for Good:</a:t>
            </a:r>
            <a:br>
              <a:rPr lang="en-US" dirty="0"/>
            </a:br>
            <a:r>
              <a:rPr lang="en-US" dirty="0"/>
              <a:t>Simple Giving </a:t>
            </a:r>
            <a:br>
              <a:rPr lang="en-US" dirty="0"/>
            </a:br>
            <a:r>
              <a:rPr lang="en-US" dirty="0"/>
              <a:t>In a Complicated Time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58D0D-D633-481B-9E99-F2DF6B9136B8}"/>
              </a:ext>
            </a:extLst>
          </p:cNvPr>
          <p:cNvSpPr txBox="1"/>
          <p:nvPr/>
        </p:nvSpPr>
        <p:spPr>
          <a:xfrm>
            <a:off x="515793" y="3869386"/>
            <a:ext cx="683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2021 UWCFD Campaign </a:t>
            </a:r>
            <a:r>
              <a:rPr lang="en-US" sz="2800" b="1" dirty="0"/>
              <a:t>Coordinator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40" y="3302687"/>
            <a:ext cx="1655292" cy="16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760"/>
    </mc:Choice>
    <mc:Fallback>
      <p:transition advClick="0" advTm="47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1DE3A-ECE0-4B0B-AF1F-2921321866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4" y="1730667"/>
            <a:ext cx="1376596" cy="23659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Dean Speer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893F15-3589-45D4-8DC3-3883DBC1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677199"/>
          </a:xfrm>
        </p:spPr>
        <p:txBody>
          <a:bodyPr/>
          <a:lstStyle/>
          <a:p>
            <a:r>
              <a:rPr lang="en-US" dirty="0"/>
              <a:t>Your </a:t>
            </a:r>
            <a:r>
              <a:rPr lang="en-US" dirty="0" smtClean="0"/>
              <a:t>2021 </a:t>
            </a:r>
            <a:r>
              <a:rPr lang="en-US" dirty="0"/>
              <a:t>Campaign Assistants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F8D2A-3488-4DE6-ACB9-A361AAC0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3" y="2802865"/>
            <a:ext cx="1364146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98" y="2802865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29" y="2802865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08" y="2802865"/>
            <a:ext cx="1371009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3996" y="1729670"/>
            <a:ext cx="1862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Open Sans" charset="0"/>
              </a:rPr>
              <a:t>Kate Montebello</a:t>
            </a:r>
            <a:endParaRPr lang="en-US" sz="2400" b="1" dirty="0">
              <a:solidFill>
                <a:srgbClr val="FFFFFF"/>
              </a:solidFill>
              <a:latin typeface="Open San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847" y="1765835"/>
            <a:ext cx="1578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Open Sans" charset="0"/>
              </a:rPr>
              <a:t>Annabel Weyhrich</a:t>
            </a:r>
            <a:endParaRPr lang="en-US" sz="2400" b="1" dirty="0">
              <a:solidFill>
                <a:srgbClr val="FFFFFF"/>
              </a:solidFill>
              <a:latin typeface="Open San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4813" y="1699216"/>
            <a:ext cx="1696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Open Sans" charset="0"/>
              </a:rPr>
              <a:t>Camille Nagasawa</a:t>
            </a:r>
            <a:endParaRPr lang="en-US" sz="2400" b="1" dirty="0">
              <a:solidFill>
                <a:srgbClr val="FFFFFF"/>
              </a:solidFill>
              <a:latin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3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827">
        <p:fade/>
        <p:sndAc>
          <p:stSnd>
            <p:snd r:embed="rId2" name="breeze.wav"/>
          </p:stSnd>
        </p:sndAc>
      </p:transition>
    </mc:Choice>
    <mc:Fallback>
      <p:transition advClick="0" advTm="7827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You will plan your campaign, share information with your colleagues, and let them know how </a:t>
            </a:r>
            <a:r>
              <a:rPr lang="en-US" sz="3200" i="1" dirty="0"/>
              <a:t>easy</a:t>
            </a:r>
            <a:r>
              <a:rPr lang="en-US" sz="3200" dirty="0"/>
              <a:t> it is to give.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does that mean?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You’re the Campaign Coordinator!</a:t>
            </a:r>
          </a:p>
        </p:txBody>
      </p:sp>
    </p:spTree>
    <p:extLst>
      <p:ext uri="{BB962C8B-B14F-4D97-AF65-F5344CB8AC3E}">
        <p14:creationId xmlns:p14="http://schemas.microsoft.com/office/powerpoint/2010/main" val="188749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954">
        <p:fade/>
        <p:sndAc>
          <p:stSnd>
            <p:snd r:embed="rId2" name="breeze.wav"/>
          </p:stSnd>
        </p:sndAc>
      </p:transition>
    </mc:Choice>
    <mc:Fallback>
      <p:transition advClick="0" advTm="5954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923" y="1614055"/>
            <a:ext cx="8197114" cy="295794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UWCFD is an official part of state business. What does that mean? Volunteers (</a:t>
            </a:r>
            <a:r>
              <a:rPr lang="en-US" sz="2000" dirty="0" smtClean="0"/>
              <a:t>you!) </a:t>
            </a:r>
            <a:r>
              <a:rPr lang="en-US" sz="2000" dirty="0"/>
              <a:t>are allowed to work on the campaign during business hours. Be sure to get your supervisor’s approval for your campaign plan.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For the data lovers in the crowd, you can review WAC 434-750-010 - 434-750-300 for specific rules surrounding the campaign.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808986"/>
          </a:xfrm>
        </p:spPr>
        <p:txBody>
          <a:bodyPr/>
          <a:lstStyle/>
          <a:p>
            <a:r>
              <a:rPr lang="en-US" dirty="0"/>
              <a:t>Good News for Coordinators!</a:t>
            </a:r>
          </a:p>
        </p:txBody>
      </p:sp>
    </p:spTree>
    <p:extLst>
      <p:ext uri="{BB962C8B-B14F-4D97-AF65-F5344CB8AC3E}">
        <p14:creationId xmlns:p14="http://schemas.microsoft.com/office/powerpoint/2010/main" val="301442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076">
        <p:fade/>
        <p:sndAc>
          <p:stSnd>
            <p:snd r:embed="rId2" name="breeze.wav"/>
          </p:stSnd>
        </p:sndAc>
      </p:transition>
    </mc:Choice>
    <mc:Fallback>
      <p:transition advClick="0" advTm="8076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7923" y="792957"/>
            <a:ext cx="8197114" cy="3486150"/>
          </a:xfrm>
        </p:spPr>
        <p:txBody>
          <a:bodyPr/>
          <a:lstStyle/>
          <a:p>
            <a:pPr marL="0" lvl="0" indent="0" algn="ctr">
              <a:buNone/>
            </a:pPr>
            <a:endParaRPr lang="en-US" sz="4800" dirty="0"/>
          </a:p>
          <a:p>
            <a:pPr marL="0" lvl="0" indent="0" algn="ctr">
              <a:buNone/>
            </a:pPr>
            <a:r>
              <a:rPr lang="en-US" sz="8000" dirty="0"/>
              <a:t>#GivingforGood</a:t>
            </a:r>
          </a:p>
          <a:p>
            <a:pPr marL="0" lv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 </a:t>
            </a:r>
            <a:endParaRPr lang="en-US" sz="4800" dirty="0">
              <a:highlight>
                <a:srgbClr val="FFFF00"/>
              </a:highligh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816130"/>
          </a:xfrm>
        </p:spPr>
        <p:txBody>
          <a:bodyPr/>
          <a:lstStyle/>
          <a:p>
            <a:r>
              <a:rPr lang="en-US" dirty="0" smtClean="0"/>
              <a:t>2021 </a:t>
            </a:r>
            <a:r>
              <a:rPr lang="en-US" dirty="0"/>
              <a:t>Campaign Theme</a:t>
            </a:r>
          </a:p>
        </p:txBody>
      </p:sp>
    </p:spTree>
    <p:extLst>
      <p:ext uri="{BB962C8B-B14F-4D97-AF65-F5344CB8AC3E}">
        <p14:creationId xmlns:p14="http://schemas.microsoft.com/office/powerpoint/2010/main" val="77950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199">
        <p:fade/>
        <p:sndAc>
          <p:stSnd>
            <p:snd r:embed="rId2" name="breeze.wav"/>
          </p:stSnd>
        </p:sndAc>
      </p:transition>
    </mc:Choice>
    <mc:Fallback>
      <p:transition advClick="0" advTm="5199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82890B-8F71-4526-8762-D67BD69F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9" y="1828800"/>
            <a:ext cx="4790112" cy="2194245"/>
          </a:xfrm>
        </p:spPr>
        <p:txBody>
          <a:bodyPr/>
          <a:lstStyle/>
          <a:p>
            <a:pPr algn="ctr"/>
            <a:r>
              <a:rPr lang="en-US" sz="2800" dirty="0" smtClean="0"/>
              <a:t>2021 </a:t>
            </a:r>
            <a:r>
              <a:rPr lang="en-US" sz="2800" dirty="0"/>
              <a:t>Featured </a:t>
            </a:r>
            <a:r>
              <a:rPr lang="en-US" sz="2800" dirty="0" smtClean="0"/>
              <a:t>Nonprofit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Low Income Housing Institute’s (LIHI) Tiny House Villages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25625"/>
          <a:stretch/>
        </p:blipFill>
        <p:spPr>
          <a:xfrm>
            <a:off x="4890781" y="0"/>
            <a:ext cx="425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7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864">
        <p:fade/>
        <p:sndAc>
          <p:stSnd>
            <p:snd r:embed="rId2" name="breeze.wav"/>
          </p:stSnd>
        </p:sndAc>
      </p:transition>
    </mc:Choice>
    <mc:Fallback>
      <p:transition advClick="0" advTm="4864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923" y="1537855"/>
            <a:ext cx="6081465" cy="303414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First week to give is October </a:t>
            </a:r>
            <a:r>
              <a:rPr lang="en-US" dirty="0" smtClean="0"/>
              <a:t>4 </a:t>
            </a:r>
            <a:r>
              <a:rPr lang="en-US" dirty="0"/>
              <a:t>-</a:t>
            </a:r>
            <a:r>
              <a:rPr lang="en-US" dirty="0" smtClean="0"/>
              <a:t>10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New and returning donors can earn a $5 </a:t>
            </a:r>
            <a:r>
              <a:rPr lang="en-US" dirty="0">
                <a:solidFill>
                  <a:srgbClr val="00B050"/>
                </a:solidFill>
              </a:rPr>
              <a:t>Starbucks</a:t>
            </a:r>
            <a:r>
              <a:rPr lang="en-US" dirty="0"/>
              <a:t> card compliments of WSECU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Make a pledge of $5 or more or add $5 or more to an existing donation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Volunteer for a minimum of one hour for a UWCFD member charity and track the hours using the CFD Volunteer Tracker </a:t>
            </a:r>
          </a:p>
          <a:p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771787"/>
            <a:ext cx="8184662" cy="766068"/>
          </a:xfrm>
        </p:spPr>
        <p:txBody>
          <a:bodyPr/>
          <a:lstStyle/>
          <a:p>
            <a:r>
              <a:rPr lang="en-US" dirty="0"/>
              <a:t>Campaign Dates: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October 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– December 3</a:t>
            </a:r>
            <a:r>
              <a:rPr lang="en-US" dirty="0" smtClean="0"/>
              <a:t>, 2021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table, cup, coffee, sitting&#10;&#10;Description automatically generated">
            <a:extLst>
              <a:ext uri="{FF2B5EF4-FFF2-40B4-BE49-F238E27FC236}">
                <a16:creationId xmlns:a16="http://schemas.microsoft.com/office/drawing/2014/main" id="{EA341074-560E-4AF9-81ED-796805A84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63" y="1330166"/>
            <a:ext cx="21945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8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375">
        <p:fade/>
        <p:sndAc>
          <p:stSnd>
            <p:snd r:embed="rId2" name="breeze.wav"/>
          </p:stSnd>
        </p:sndAc>
      </p:transition>
    </mc:Choice>
    <mc:Fallback>
      <p:transition advClick="0" advTm="6375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1833" y="1578769"/>
            <a:ext cx="8197114" cy="3097141"/>
          </a:xfrm>
          <a:prstGeom prst="rect">
            <a:avLst/>
          </a:prstGeo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All your tax-deductible charitable </a:t>
            </a:r>
            <a:r>
              <a:rPr lang="en-US" sz="2000" dirty="0"/>
              <a:t>giving is in one place</a:t>
            </a:r>
            <a:r>
              <a:rPr lang="en-US" sz="2000" b="0" dirty="0"/>
              <a:t>, conveniently listed for you on your annual W-2</a:t>
            </a:r>
            <a:endParaRPr lang="en-US" sz="1100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Make a bigger difference </a:t>
            </a:r>
            <a:r>
              <a:rPr lang="en-US" sz="2000" b="0" dirty="0"/>
              <a:t>by making a larger overall gift in smaller increments</a:t>
            </a:r>
            <a:endParaRPr lang="en-US" sz="1100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Make changes to your giving anytime, from any device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Respond immediately </a:t>
            </a:r>
            <a:r>
              <a:rPr lang="en-US" sz="2000" b="0" dirty="0"/>
              <a:t>to developing situations or shifting priorities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All charities are vetted </a:t>
            </a:r>
            <a:r>
              <a:rPr lang="en-US" sz="2000" b="0" dirty="0"/>
              <a:t>by the Office of the Secretary of State</a:t>
            </a:r>
          </a:p>
          <a:p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0375" y="862878"/>
            <a:ext cx="8184662" cy="415636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Benefits to employees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503090"/>
            <a:ext cx="8184662" cy="775424"/>
          </a:xfrm>
        </p:spPr>
        <p:txBody>
          <a:bodyPr/>
          <a:lstStyle/>
          <a:p>
            <a:r>
              <a:rPr lang="en-US" dirty="0"/>
              <a:t>Why CFD?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512">
        <p:fade/>
        <p:sndAc>
          <p:stSnd>
            <p:snd r:embed="rId2" name="breeze.wav"/>
          </p:stSnd>
        </p:sndAc>
      </p:transition>
    </mc:Choice>
    <mc:Fallback>
      <p:transition advClick="0" advTm="8512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648" y="1655870"/>
            <a:ext cx="8197114" cy="22517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Workplace giving provides a </a:t>
            </a:r>
            <a:r>
              <a:rPr lang="en-US" sz="1800" dirty="0"/>
              <a:t>reliable source of revenue</a:t>
            </a:r>
            <a:r>
              <a:rPr lang="en-US" sz="1800" b="0" dirty="0"/>
              <a:t>. Organizations get a quarterly disbursement so they can plan around those resources.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We are an open campaign and </a:t>
            </a:r>
            <a:r>
              <a:rPr lang="en-US" sz="1800" dirty="0"/>
              <a:t>add new organizations year-round</a:t>
            </a:r>
            <a:r>
              <a:rPr lang="en-US" sz="1800" b="0" dirty="0"/>
              <a:t>. If you can’t find your favorite organization, we can work with them to join the campaign!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Low administrative costs! </a:t>
            </a:r>
            <a:r>
              <a:rPr lang="en-US" sz="1800" b="0" dirty="0"/>
              <a:t>Overall, the Combined Fund Drive is the most efficient way to raise large amounts of money at a very small cost and assures the maximum possible funding goes directly to charities.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669" y="835819"/>
            <a:ext cx="8184662" cy="577357"/>
          </a:xfrm>
        </p:spPr>
        <p:txBody>
          <a:bodyPr/>
          <a:lstStyle/>
          <a:p>
            <a:r>
              <a:rPr lang="en-US" sz="2800" dirty="0"/>
              <a:t>Benefits for nonprofits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523235"/>
          </a:xfrm>
        </p:spPr>
        <p:txBody>
          <a:bodyPr/>
          <a:lstStyle/>
          <a:p>
            <a:r>
              <a:rPr lang="en-US" dirty="0"/>
              <a:t>Why CFD?</a:t>
            </a:r>
          </a:p>
        </p:txBody>
      </p:sp>
    </p:spTree>
    <p:extLst>
      <p:ext uri="{BB962C8B-B14F-4D97-AF65-F5344CB8AC3E}">
        <p14:creationId xmlns:p14="http://schemas.microsoft.com/office/powerpoint/2010/main" val="16235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435">
        <p:fade/>
        <p:sndAc>
          <p:stSnd>
            <p:snd r:embed="rId2" name="breeze.wav"/>
          </p:stSnd>
        </p:sndAc>
      </p:transition>
    </mc:Choice>
    <mc:Fallback>
      <p:transition advClick="0" advTm="7435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7923" y="1489365"/>
            <a:ext cx="5302796" cy="3082636"/>
          </a:xfrm>
        </p:spPr>
        <p:txBody>
          <a:bodyPr/>
          <a:lstStyle/>
          <a:p>
            <a:pPr marL="0" indent="0">
              <a:buNone/>
            </a:pPr>
            <a:endParaRPr lang="en-US" sz="1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b="0" dirty="0"/>
              <a:t>The giving process is simple: most UWCFD donors give through payroll deduction, which can be set-up online in minutes.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0" dirty="0"/>
              <a:t>Donors can also write a check and send it through campus mail with a giving form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b="0" dirty="0"/>
              <a:t>The impact of our collective giving is enormous! All our gifts together add up to a big difference for communities – locally, nationally and around the world.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44692"/>
          </a:xfrm>
        </p:spPr>
        <p:txBody>
          <a:bodyPr/>
          <a:lstStyle/>
          <a:p>
            <a:r>
              <a:rPr lang="en-US" dirty="0"/>
              <a:t>Coordinating a UWCFD campaign is fun and easy</a:t>
            </a: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D61A7DF-B367-4C67-AE61-A663F84D5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3"/>
          <a:stretch/>
        </p:blipFill>
        <p:spPr>
          <a:xfrm>
            <a:off x="5985655" y="1293323"/>
            <a:ext cx="226647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1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9737">
        <p:fade/>
        <p:sndAc>
          <p:stSnd>
            <p:snd r:embed="rId2" name="breeze.wav"/>
          </p:stSnd>
        </p:sndAc>
      </p:transition>
    </mc:Choice>
    <mc:Fallback>
      <p:transition advClick="0" advTm="9737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0375" y="2590166"/>
            <a:ext cx="8197114" cy="2623325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Lunch &amp; learn with charitable organization reps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Volunteer </a:t>
            </a:r>
            <a:r>
              <a:rPr lang="en-US" sz="2000" b="0" dirty="0" smtClean="0"/>
              <a:t>and/or nonprofit </a:t>
            </a:r>
            <a:r>
              <a:rPr lang="en-US" sz="2000" b="0" dirty="0"/>
              <a:t>spotlight in your newsletters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Social media challenges and contests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Donation drives – virtual or on-the-ground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800" b="0" dirty="0"/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/>
              <a:t>You set the game plan and we’ll help you make it happen!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375" y="1524001"/>
            <a:ext cx="8184662" cy="713508"/>
          </a:xfrm>
        </p:spPr>
        <p:txBody>
          <a:bodyPr/>
          <a:lstStyle/>
          <a:p>
            <a:r>
              <a:rPr lang="en-US" b="1" dirty="0"/>
              <a:t>Customize your campaign to match the culture of your office – what do your colleagues want to see or read or do?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13508"/>
          </a:xfrm>
        </p:spPr>
        <p:txBody>
          <a:bodyPr/>
          <a:lstStyle/>
          <a:p>
            <a:r>
              <a:rPr lang="en-US" dirty="0"/>
              <a:t>Value of Workplace Giving</a:t>
            </a:r>
          </a:p>
        </p:txBody>
      </p:sp>
    </p:spTree>
    <p:extLst>
      <p:ext uri="{BB962C8B-B14F-4D97-AF65-F5344CB8AC3E}">
        <p14:creationId xmlns:p14="http://schemas.microsoft.com/office/powerpoint/2010/main" val="314987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9985">
        <p:fade/>
        <p:sndAc>
          <p:stSnd>
            <p:snd r:embed="rId3" name="breeze.wav"/>
          </p:stSnd>
        </p:sndAc>
      </p:transition>
    </mc:Choice>
    <mc:Fallback>
      <p:transition advClick="0" advTm="9985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410F1-0232-426E-9051-BF71EF7AFD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30667"/>
            <a:ext cx="4870697" cy="2365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UWCFD campaign coordinators are the key to a successful campaign. This role is vital in </a:t>
            </a:r>
            <a:r>
              <a:rPr lang="en-US" dirty="0" smtClean="0"/>
              <a:t>maintaining robust nonprofit organizations </a:t>
            </a:r>
            <a:r>
              <a:rPr lang="en-US" dirty="0"/>
              <a:t>and healthy communities.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7272B5-3F0C-41EA-BEDB-401E3634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23" y="369734"/>
            <a:ext cx="8197114" cy="744692"/>
          </a:xfrm>
        </p:spPr>
        <p:txBody>
          <a:bodyPr/>
          <a:lstStyle/>
          <a:p>
            <a:pPr algn="ctr"/>
            <a:r>
              <a:rPr lang="en-US" sz="3200" dirty="0"/>
              <a:t>Thank you for being a campaign coordinator!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E5C30-15EC-40B0-829D-B379D0B15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4743" r="19411" b="4745"/>
          <a:stretch/>
        </p:blipFill>
        <p:spPr>
          <a:xfrm rot="5400000" flipV="1">
            <a:off x="5778585" y="1402392"/>
            <a:ext cx="2667698" cy="234605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587068" y="4096568"/>
            <a:ext cx="322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2021 campaign assistants at the </a:t>
            </a:r>
            <a:r>
              <a:rPr lang="en-US" dirty="0" err="1" smtClean="0"/>
              <a:t>Suzzallo</a:t>
            </a:r>
            <a:r>
              <a:rPr lang="en-US" dirty="0" smtClean="0"/>
              <a:t> Library reading room during a campus tour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1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1315">
        <p:fade/>
        <p:sndAc>
          <p:stSnd>
            <p:snd r:embed="rId2" name="breeze.wav"/>
          </p:stSnd>
        </p:sndAc>
      </p:transition>
    </mc:Choice>
    <mc:Fallback>
      <p:transition advClick="0" advTm="11315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443" y="2132336"/>
            <a:ext cx="5170120" cy="2251761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Create shared goals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Update your progress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Celebrate your successes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Applaud your colleagues’ involvement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dirty="0"/>
              <a:t>Let people know how they are making a difference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2827" y="1607794"/>
            <a:ext cx="8184662" cy="411171"/>
          </a:xfrm>
        </p:spPr>
        <p:txBody>
          <a:bodyPr/>
          <a:lstStyle/>
          <a:p>
            <a:r>
              <a:rPr lang="en-US" b="1" dirty="0"/>
              <a:t>Engage your co-workers and enhance common culture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766123"/>
          </a:xfrm>
        </p:spPr>
        <p:txBody>
          <a:bodyPr/>
          <a:lstStyle/>
          <a:p>
            <a:r>
              <a:rPr lang="en-US" dirty="0"/>
              <a:t>Value of Workplace Giving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ABA670C-E242-445B-875D-0CE3BEE8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12" y="2110319"/>
            <a:ext cx="2152649" cy="26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0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390">
        <p:fade/>
        <p:sndAc>
          <p:stSnd>
            <p:snd r:embed="rId2" name="breeze.wav"/>
          </p:stSnd>
        </p:sndAc>
      </p:transition>
    </mc:Choice>
    <mc:Fallback>
      <p:transition advClick="0" advTm="8390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F0ECB5-ED73-4B16-BA6D-777C5D647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24528"/>
            <a:ext cx="5338515" cy="2632099"/>
          </a:xfrm>
        </p:spPr>
        <p:txBody>
          <a:bodyPr/>
          <a:lstStyle/>
          <a:p>
            <a:r>
              <a:rPr lang="en-US" sz="2000" b="0" dirty="0"/>
              <a:t>Employees can also volunteer their time to support their favorite nonprofits. The gift of time has an </a:t>
            </a:r>
            <a:r>
              <a:rPr lang="en-US" sz="2000" dirty="0"/>
              <a:t>average value of $30.46 per hour! </a:t>
            </a:r>
          </a:p>
          <a:p>
            <a:r>
              <a:rPr lang="en-US" sz="2000" b="0" dirty="0"/>
              <a:t>The Volunteer Tracker tool, located in the individual’s CFD account, can be used to </a:t>
            </a:r>
            <a:r>
              <a:rPr lang="en-US" sz="2000" dirty="0"/>
              <a:t>track volunteer hours </a:t>
            </a:r>
            <a:r>
              <a:rPr lang="en-US" sz="2000" b="0" dirty="0"/>
              <a:t>with CFD charities.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3DA0B-6FF1-4A24-A85C-B5C22A13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677199"/>
          </a:xfrm>
        </p:spPr>
        <p:txBody>
          <a:bodyPr/>
          <a:lstStyle/>
          <a:p>
            <a:r>
              <a:rPr lang="en-US" dirty="0"/>
              <a:t>Volunteer!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F085B-C872-4A7E-B605-FFBCEC12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046932"/>
            <a:ext cx="22479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837">
        <p:fade/>
        <p:sndAc>
          <p:stSnd>
            <p:snd r:embed="rId2" name="breeze.wav"/>
          </p:stSnd>
        </p:sndAc>
      </p:transition>
    </mc:Choice>
    <mc:Fallback>
      <p:transition advClick="0" advTm="6837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7923" y="1600200"/>
            <a:ext cx="4444117" cy="286789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One of the great things about this campaign is all the structure in place - you’ve got a team to help you out: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Campaign Assistants and UWCFD staff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Y</a:t>
            </a:r>
            <a:r>
              <a:rPr lang="en-US" sz="2000" dirty="0" smtClean="0"/>
              <a:t>our </a:t>
            </a:r>
            <a:r>
              <a:rPr lang="en-US" sz="2000" dirty="0"/>
              <a:t>manager and co-workers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P</a:t>
            </a:r>
            <a:r>
              <a:rPr lang="en-US" sz="2000" dirty="0" smtClean="0"/>
              <a:t>ast </a:t>
            </a:r>
            <a:r>
              <a:rPr lang="en-US" sz="2000" dirty="0"/>
              <a:t>coordinators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5" y="464343"/>
            <a:ext cx="8184662" cy="985623"/>
          </a:xfrm>
        </p:spPr>
        <p:txBody>
          <a:bodyPr/>
          <a:lstStyle/>
          <a:p>
            <a:r>
              <a:rPr lang="en-US" dirty="0"/>
              <a:t>Resources for </a:t>
            </a:r>
            <a:r>
              <a:rPr lang="en-US" dirty="0" smtClean="0"/>
              <a:t>Coordinators: </a:t>
            </a:r>
            <a:r>
              <a:rPr lang="en-US" dirty="0"/>
              <a:t>People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BF7CEB68-43E5-444B-A1AF-5FD7B8791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13131" r="6778" b="13131"/>
          <a:stretch/>
        </p:blipFill>
        <p:spPr>
          <a:xfrm>
            <a:off x="4892040" y="1600200"/>
            <a:ext cx="4028865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9EB51-0B03-41CA-BC22-79FE228045D4}"/>
              </a:ext>
            </a:extLst>
          </p:cNvPr>
          <p:cNvSpPr txBox="1"/>
          <p:nvPr/>
        </p:nvSpPr>
        <p:spPr>
          <a:xfrm>
            <a:off x="4778940" y="4290453"/>
            <a:ext cx="41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2018 Campaign Assistants at a diaper drive for </a:t>
            </a:r>
            <a:r>
              <a:rPr lang="en-US" b="1" dirty="0" err="1"/>
              <a:t>WestSide</a:t>
            </a:r>
            <a:r>
              <a:rPr lang="en-US" b="1" dirty="0"/>
              <a:t> Baby</a:t>
            </a:r>
          </a:p>
        </p:txBody>
      </p:sp>
    </p:spTree>
    <p:extLst>
      <p:ext uri="{BB962C8B-B14F-4D97-AF65-F5344CB8AC3E}">
        <p14:creationId xmlns:p14="http://schemas.microsoft.com/office/powerpoint/2010/main" val="269780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187">
        <p:fade/>
        <p:sndAc>
          <p:stSnd>
            <p:snd r:embed="rId2" name="breeze.wav"/>
          </p:stSnd>
        </p:sndAc>
      </p:transition>
    </mc:Choice>
    <mc:Fallback>
      <p:transition advClick="0" advTm="8187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9EAA4-45F9-43C5-B10F-2B18A5DD8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557338"/>
            <a:ext cx="8197114" cy="28819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have various resources available to you on the CFD website or through your campaign assistant: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Promotional materials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Fundraiser guidelines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Nomination forms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Impact statements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06DF2-EB04-438C-9BA5-AAE3E198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601817"/>
          </a:xfrm>
        </p:spPr>
        <p:txBody>
          <a:bodyPr/>
          <a:lstStyle/>
          <a:p>
            <a:r>
              <a:rPr lang="en-US" dirty="0"/>
              <a:t>Resources for </a:t>
            </a:r>
            <a:r>
              <a:rPr lang="en-US" dirty="0" smtClean="0"/>
              <a:t>Coordinators: </a:t>
            </a:r>
            <a:r>
              <a:rPr lang="en-US" dirty="0"/>
              <a:t>Toolkits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F7158F-150A-4414-9B79-961E429CF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37" y="2428874"/>
            <a:ext cx="3363169" cy="25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859">
        <p:fade/>
        <p:sndAc>
          <p:stSnd>
            <p:snd r:embed="rId3" name="breeze.wav"/>
          </p:stSnd>
        </p:sndAc>
      </p:transition>
    </mc:Choice>
    <mc:Fallback>
      <p:transition advClick="0" advTm="6859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E3AA74-7E48-4AF4-A49F-97F146ADD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417739"/>
            <a:ext cx="8197114" cy="349821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The </a:t>
            </a:r>
            <a:r>
              <a:rPr lang="en-US" dirty="0"/>
              <a:t>UWCFD Events Committee </a:t>
            </a:r>
            <a:r>
              <a:rPr lang="en-US" b="0" dirty="0"/>
              <a:t>includes volunteers from across campus and representatives from local charities who work year-round on strategic planning, on events such as: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0" dirty="0"/>
              <a:t>Annual </a:t>
            </a:r>
            <a:r>
              <a:rPr lang="en-US" b="0" dirty="0" smtClean="0"/>
              <a:t>nonprofit expo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0" dirty="0" smtClean="0"/>
              <a:t>Coordinator </a:t>
            </a:r>
            <a:r>
              <a:rPr lang="en-US" b="0" dirty="0"/>
              <a:t>kickoff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0" dirty="0" smtClean="0"/>
              <a:t>Volunteer </a:t>
            </a:r>
            <a:r>
              <a:rPr lang="en-US" b="0" dirty="0"/>
              <a:t>recognition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2A96CD-D63E-4171-B65B-A5223C09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94698"/>
          </a:xfrm>
        </p:spPr>
        <p:txBody>
          <a:bodyPr/>
          <a:lstStyle/>
          <a:p>
            <a:r>
              <a:rPr lang="en-US" dirty="0"/>
              <a:t>Join the UWCFD Events Committee!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60" y="2801923"/>
            <a:ext cx="2729219" cy="20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5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633">
        <p:fade/>
        <p:sndAc>
          <p:stSnd>
            <p:snd r:embed="rId2" name="breeze.wav"/>
          </p:stSnd>
        </p:sndAc>
      </p:transition>
    </mc:Choice>
    <mc:Fallback>
      <p:transition advClick="0" advTm="7633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First week to give coffee card promotion</a:t>
            </a:r>
          </a:p>
          <a:p>
            <a:r>
              <a:rPr lang="en-US" dirty="0" smtClean="0"/>
              <a:t>Virtual nonprofit expo, Tuesday October 12</a:t>
            </a:r>
          </a:p>
          <a:p>
            <a:r>
              <a:rPr lang="en-US" dirty="0" smtClean="0"/>
              <a:t>Weekly lunch &amp; learn seminars starting Oct 7</a:t>
            </a:r>
          </a:p>
          <a:p>
            <a:r>
              <a:rPr lang="en-US" dirty="0" smtClean="0"/>
              <a:t>Virtual auction, October 12 – 18</a:t>
            </a:r>
          </a:p>
          <a:p>
            <a:r>
              <a:rPr lang="en-US" dirty="0" smtClean="0"/>
              <a:t>Holiday wreath sale to benefit LIHI Tiny Houses</a:t>
            </a:r>
          </a:p>
          <a:p>
            <a:r>
              <a:rPr lang="en-US" dirty="0" smtClean="0"/>
              <a:t>Last week to give promotions and </a:t>
            </a:r>
            <a:r>
              <a:rPr lang="en-US" dirty="0" err="1" smtClean="0"/>
              <a:t>giveways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782411"/>
          </a:xfrm>
        </p:spPr>
        <p:txBody>
          <a:bodyPr/>
          <a:lstStyle/>
          <a:p>
            <a:r>
              <a:rPr lang="en-US" dirty="0" smtClean="0"/>
              <a:t>Campaign 2021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1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428">
        <p:fade/>
        <p:sndAc>
          <p:stSnd>
            <p:snd r:embed="rId2" name="breeze.wav"/>
          </p:stSnd>
        </p:sndAc>
      </p:transition>
    </mc:Choice>
    <mc:Fallback>
      <p:transition advClick="0" advTm="8428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BC3F2-C2E4-44AA-932E-ADCF5C0B82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Reach out to your campaign assistant anytime you need assistance! You can also contact the UWCFD office at </a:t>
            </a:r>
            <a:r>
              <a:rPr lang="en-US" dirty="0">
                <a:hlinkClick r:id="rId3"/>
              </a:rPr>
              <a:t>uwcfd@uw.edu</a:t>
            </a:r>
            <a:r>
              <a:rPr lang="en-US" dirty="0"/>
              <a:t> or 206-616-3678.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THANK YOU!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FEE1E-F4D7-463D-912F-360D7895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780411"/>
          </a:xfrm>
        </p:spPr>
        <p:txBody>
          <a:bodyPr/>
          <a:lstStyle/>
          <a:p>
            <a:r>
              <a:rPr lang="en-US" dirty="0"/>
              <a:t>Have questions? Need more resources?</a:t>
            </a:r>
          </a:p>
        </p:txBody>
      </p:sp>
    </p:spTree>
    <p:extLst>
      <p:ext uri="{BB962C8B-B14F-4D97-AF65-F5344CB8AC3E}">
        <p14:creationId xmlns:p14="http://schemas.microsoft.com/office/powerpoint/2010/main" val="170270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682">
        <p:fade/>
        <p:sndAc>
          <p:stSnd>
            <p:snd r:embed="rId2" name="breeze.wav"/>
          </p:stSnd>
        </p:sndAc>
      </p:transition>
    </mc:Choice>
    <mc:Fallback>
      <p:transition advClick="0" advTm="5682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787555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7923" y="1572491"/>
            <a:ext cx="4743509" cy="2854036"/>
          </a:xfrm>
        </p:spPr>
        <p:txBody>
          <a:bodyPr/>
          <a:lstStyle/>
          <a:p>
            <a:r>
              <a:rPr lang="en-US" b="0" dirty="0"/>
              <a:t>History and mission of the campaign</a:t>
            </a:r>
          </a:p>
          <a:p>
            <a:r>
              <a:rPr lang="en-US" b="0" dirty="0"/>
              <a:t>Meet the UWCFD team</a:t>
            </a:r>
          </a:p>
          <a:p>
            <a:r>
              <a:rPr lang="en-US" b="0" dirty="0"/>
              <a:t>Coordinator information</a:t>
            </a:r>
          </a:p>
          <a:p>
            <a:r>
              <a:rPr lang="en-US" b="0" dirty="0"/>
              <a:t>Important dates</a:t>
            </a:r>
          </a:p>
          <a:p>
            <a:r>
              <a:rPr lang="en-US" b="0" dirty="0"/>
              <a:t>What is simple giving?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7D225-A2D7-4C85-8471-DB08F70F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2" y="981909"/>
            <a:ext cx="3635755" cy="2726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FD030-4D8F-45DF-8D02-588FEDDEB12F}"/>
              </a:ext>
            </a:extLst>
          </p:cNvPr>
          <p:cNvSpPr txBox="1"/>
          <p:nvPr/>
        </p:nvSpPr>
        <p:spPr>
          <a:xfrm>
            <a:off x="4682510" y="3916326"/>
            <a:ext cx="387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UWCFD campaign assistants </a:t>
            </a:r>
            <a:r>
              <a:rPr lang="en-US" dirty="0" smtClean="0"/>
              <a:t>and staff tour </a:t>
            </a:r>
            <a:r>
              <a:rPr lang="en-US" dirty="0" err="1" smtClean="0"/>
              <a:t>Bikeworks</a:t>
            </a:r>
            <a:r>
              <a:rPr lang="en-US" dirty="0" smtClean="0"/>
              <a:t>, a Seattle-based nonprofit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3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160">
        <p:sndAc>
          <p:stSnd>
            <p:snd r:embed="rId2" name="breeze.wav"/>
          </p:stSnd>
        </p:sndAc>
      </p:transition>
    </mc:Choice>
    <mc:Fallback>
      <p:transition advClick="0" advTm="9160"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5730" y="1481096"/>
            <a:ext cx="5929314" cy="342665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en-US" sz="2800" b="0" dirty="0"/>
              <a:t>The CFD is Washington state’s workplace giving campaign, providing employees and retirees the opportunity to </a:t>
            </a:r>
            <a:r>
              <a:rPr lang="en-US" sz="2800" dirty="0"/>
              <a:t>make a significant impact in their communities and change people’s lives</a:t>
            </a:r>
            <a:r>
              <a:rPr lang="en-US" sz="2800" b="0" dirty="0"/>
              <a:t>. 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675722"/>
            <a:ext cx="8184662" cy="802737"/>
          </a:xfrm>
        </p:spPr>
        <p:txBody>
          <a:bodyPr/>
          <a:lstStyle/>
          <a:p>
            <a:r>
              <a:rPr lang="en-US" dirty="0"/>
              <a:t>What is the Combined Fund Drive (CFD)?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11D47-896A-4DE5-A174-5651994B5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7" y="1077090"/>
            <a:ext cx="1886940" cy="2515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31329" y="3666172"/>
            <a:ext cx="2347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Snohomish County YMCAs held a “superhero” week during their 2021 annual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4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9697">
        <p:fade/>
        <p:sndAc>
          <p:stSnd>
            <p:snd r:embed="rId3" name="breeze.wav"/>
          </p:stSnd>
        </p:sndAc>
      </p:transition>
    </mc:Choice>
    <mc:Fallback>
      <p:transition advClick="0" advTm="9697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3443" y="1307558"/>
            <a:ext cx="8197114" cy="225176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sz="3600" dirty="0"/>
              <a:t>Empowering Washington state public employees and retirees to strengthen communities through the funding and support of charities.</a:t>
            </a:r>
          </a:p>
          <a:p>
            <a:pPr marL="0" indent="0" algn="ctr">
              <a:buNone/>
            </a:pPr>
            <a:r>
              <a:rPr lang="en-US" dirty="0"/>
              <a:t> 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37548"/>
          </a:xfrm>
        </p:spPr>
        <p:txBody>
          <a:bodyPr/>
          <a:lstStyle/>
          <a:p>
            <a:r>
              <a:rPr lang="en-US" dirty="0"/>
              <a:t>Mission of the Campaign</a:t>
            </a:r>
          </a:p>
        </p:txBody>
      </p:sp>
    </p:spTree>
    <p:extLst>
      <p:ext uri="{BB962C8B-B14F-4D97-AF65-F5344CB8AC3E}">
        <p14:creationId xmlns:p14="http://schemas.microsoft.com/office/powerpoint/2010/main" val="384184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25">
        <p:fade/>
        <p:sndAc>
          <p:stSnd>
            <p:snd r:embed="rId2" name="breeze.wav"/>
          </p:stSnd>
        </p:sndAc>
      </p:transition>
    </mc:Choice>
    <mc:Fallback>
      <p:transition advClick="0" advTm="7025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04C24-4FC3-4B2A-9D21-274826240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375" y="1539164"/>
            <a:ext cx="8252131" cy="925429"/>
          </a:xfrm>
        </p:spPr>
        <p:txBody>
          <a:bodyPr/>
          <a:lstStyle/>
          <a:p>
            <a:pPr marL="0" indent="0" algn="ctr">
              <a:buNone/>
            </a:pPr>
            <a:r>
              <a:rPr lang="en-US" b="0" dirty="0"/>
              <a:t>The CFD was founded in </a:t>
            </a:r>
            <a:r>
              <a:rPr lang="en-US" dirty="0"/>
              <a:t>1984</a:t>
            </a:r>
            <a:r>
              <a:rPr lang="en-US" b="0" dirty="0"/>
              <a:t> – the same year that </a:t>
            </a:r>
            <a:r>
              <a:rPr lang="en-US" b="0" dirty="0" smtClean="0"/>
              <a:t>produced </a:t>
            </a:r>
            <a:r>
              <a:rPr lang="en-US" b="0" dirty="0"/>
              <a:t>such iconic movies and albums as: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F8884-4C6D-41A7-A524-E4DF4D72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93320"/>
          </a:xfrm>
        </p:spPr>
        <p:txBody>
          <a:bodyPr/>
          <a:lstStyle/>
          <a:p>
            <a:r>
              <a:rPr lang="en-US" sz="4000" dirty="0" smtClean="0"/>
              <a:t>37 </a:t>
            </a:r>
            <a:r>
              <a:rPr lang="en-US" sz="4000" dirty="0"/>
              <a:t>Years of Giving for Good</a:t>
            </a:r>
          </a:p>
        </p:txBody>
      </p:sp>
      <p:pic>
        <p:nvPicPr>
          <p:cNvPr id="7" name="Picture 6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83441D36-F70E-42D5-BB08-5A5274E7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06" y="2359945"/>
            <a:ext cx="2143125" cy="2143125"/>
          </a:xfrm>
          <a:prstGeom prst="rect">
            <a:avLst/>
          </a:prstGeom>
        </p:spPr>
      </p:pic>
      <p:pic>
        <p:nvPicPr>
          <p:cNvPr id="9" name="Picture 8" descr="Popular movies from 1984">
            <a:extLst>
              <a:ext uri="{FF2B5EF4-FFF2-40B4-BE49-F238E27FC236}">
                <a16:creationId xmlns:a16="http://schemas.microsoft.com/office/drawing/2014/main" id="{E4960449-7C26-44F3-8AE5-E3BFB4EC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32" y="2464593"/>
            <a:ext cx="5158018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136">
        <p:fade/>
        <p:sndAc>
          <p:stSnd>
            <p:snd r:embed="rId2" name="breeze.wav"/>
          </p:stSnd>
        </p:sndAc>
      </p:transition>
    </mc:Choice>
    <mc:Fallback>
      <p:transition advClick="0" advTm="6136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C0C131-1EDB-4052-A523-04B89BAA3D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540043"/>
            <a:ext cx="4765761" cy="2556526"/>
          </a:xfrm>
        </p:spPr>
        <p:txBody>
          <a:bodyPr/>
          <a:lstStyle/>
          <a:p>
            <a:r>
              <a:rPr lang="en-US" dirty="0"/>
              <a:t>Since 1984, state employees and retirees have </a:t>
            </a:r>
            <a:r>
              <a:rPr lang="en-US" dirty="0" smtClean="0"/>
              <a:t>raised more than </a:t>
            </a:r>
            <a:r>
              <a:rPr lang="en-US" sz="3600" dirty="0"/>
              <a:t>$</a:t>
            </a:r>
            <a:r>
              <a:rPr lang="en-US" sz="3600" dirty="0" smtClean="0"/>
              <a:t>150 million </a:t>
            </a:r>
            <a:r>
              <a:rPr lang="en-US" dirty="0"/>
              <a:t>for nonprofit organizations, of which </a:t>
            </a:r>
            <a:r>
              <a:rPr lang="en-US" dirty="0" smtClean="0"/>
              <a:t>more than $52 </a:t>
            </a:r>
            <a:r>
              <a:rPr lang="en-US" dirty="0"/>
              <a:t>million </a:t>
            </a:r>
            <a:r>
              <a:rPr lang="en-US" dirty="0" smtClean="0"/>
              <a:t>was </a:t>
            </a:r>
            <a:r>
              <a:rPr lang="en-US" dirty="0"/>
              <a:t>UW pledges.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D9C5F-72A8-48A9-9864-7CDC8C72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51836"/>
          </a:xfrm>
        </p:spPr>
        <p:txBody>
          <a:bodyPr/>
          <a:lstStyle/>
          <a:p>
            <a:r>
              <a:rPr lang="en-US" sz="4000" dirty="0"/>
              <a:t>History of the Campaign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E749305-4703-43BD-9D0A-DB056E36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0" r="7261"/>
          <a:stretch/>
        </p:blipFill>
        <p:spPr>
          <a:xfrm>
            <a:off x="5643563" y="1185864"/>
            <a:ext cx="276463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7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259">
        <p:fade/>
        <p:sndAc>
          <p:stSnd>
            <p:snd r:embed="rId2" name="breeze.wav"/>
          </p:stSnd>
        </p:sndAc>
      </p:transition>
    </mc:Choice>
    <mc:Fallback>
      <p:transition advClick="0" advTm="5259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A80466-9BEC-4CBE-B8BE-BEFF42C51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629697"/>
            <a:ext cx="5621038" cy="24668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Jolyn Mason, Campaign Manager</a:t>
            </a:r>
          </a:p>
          <a:p>
            <a:pPr marL="0" indent="0">
              <a:buNone/>
            </a:pPr>
            <a:r>
              <a:rPr lang="en-US" sz="1800" b="0" dirty="0"/>
              <a:t>Jolyn became the UWCFD Campaign Manager in 2020 after with the campaign in a variety of capacities for many years. She is the Chair of the UWCFD Events Committee and serves on the </a:t>
            </a:r>
            <a:r>
              <a:rPr lang="en-US" sz="1800" b="0" dirty="0" err="1"/>
              <a:t>Sno</a:t>
            </a:r>
            <a:r>
              <a:rPr lang="en-US" sz="1800" b="0" dirty="0"/>
              <a:t>-King CFD committee and the Washington </a:t>
            </a:r>
            <a:r>
              <a:rPr lang="en-US" sz="1800" b="0" dirty="0" smtClean="0"/>
              <a:t>State </a:t>
            </a:r>
            <a:r>
              <a:rPr lang="en-US" sz="1800" b="0" dirty="0"/>
              <a:t>CFD steering committee. A long-time Seattle resident, Jolyn enjoys reading, knitting, cooking, yoga, spending time with family and friends, and gardening. And coffee.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A7FB89-20E4-4AEB-ABDB-07F1EFB0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184662" cy="677199"/>
          </a:xfrm>
        </p:spPr>
        <p:txBody>
          <a:bodyPr/>
          <a:lstStyle/>
          <a:p>
            <a:r>
              <a:rPr lang="en-US" dirty="0"/>
              <a:t>Meet the UWCFD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34C44-D2A8-4453-9348-8DFE32A70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44863" b="26133"/>
          <a:stretch/>
        </p:blipFill>
        <p:spPr>
          <a:xfrm>
            <a:off x="6573479" y="1174459"/>
            <a:ext cx="1602055" cy="2147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EA6C5-9949-43B0-82B6-67F219E98388}"/>
              </a:ext>
            </a:extLst>
          </p:cNvPr>
          <p:cNvSpPr txBox="1"/>
          <p:nvPr/>
        </p:nvSpPr>
        <p:spPr>
          <a:xfrm>
            <a:off x="6573479" y="3496529"/>
            <a:ext cx="187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jolynm@uw.edu</a:t>
            </a:r>
            <a:endParaRPr lang="en-US" dirty="0"/>
          </a:p>
          <a:p>
            <a:r>
              <a:rPr lang="en-US" dirty="0"/>
              <a:t>206-616-5437</a:t>
            </a:r>
          </a:p>
        </p:txBody>
      </p:sp>
    </p:spTree>
    <p:extLst>
      <p:ext uri="{BB962C8B-B14F-4D97-AF65-F5344CB8AC3E}">
        <p14:creationId xmlns:p14="http://schemas.microsoft.com/office/powerpoint/2010/main" val="263896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618">
        <p:fade/>
        <p:sndAc>
          <p:stSnd>
            <p:snd r:embed="rId2" name="breeze.wav"/>
          </p:stSnd>
        </p:sndAc>
      </p:transition>
    </mc:Choice>
    <mc:Fallback>
      <p:transition advClick="0" advTm="5618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76584D-8263-4C85-BD24-793DB1CFA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571625"/>
            <a:ext cx="5752852" cy="252494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Nicole Reeve-Parker</a:t>
            </a:r>
            <a:br>
              <a:rPr lang="en-US" sz="2000" dirty="0"/>
            </a:br>
            <a:r>
              <a:rPr lang="en-US" sz="2000" dirty="0"/>
              <a:t>Workplace Giving Specialist</a:t>
            </a:r>
          </a:p>
          <a:p>
            <a:pPr marL="0" indent="0">
              <a:buNone/>
            </a:pPr>
            <a:r>
              <a:rPr lang="en-US" sz="1800" b="0" dirty="0"/>
              <a:t>Nicole joined the UWCFD team in 2020, having volunteered as a campaign coordinator for several years and worked as a campaign assistant (with Jolyn!) for the 2010 campaign. </a:t>
            </a:r>
            <a:r>
              <a:rPr lang="en-US" sz="1800" b="0" dirty="0" smtClean="0"/>
              <a:t>A </a:t>
            </a:r>
            <a:r>
              <a:rPr lang="en-US" sz="1800" b="0" dirty="0"/>
              <a:t>Seattle native, Nicole enjoys reading, running, traveling, family time and - like Jolyn - lots of coffee.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1FEF3A-B507-44B9-AAFC-C841A908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4"/>
            <a:ext cx="8184662" cy="758980"/>
          </a:xfrm>
        </p:spPr>
        <p:txBody>
          <a:bodyPr/>
          <a:lstStyle/>
          <a:p>
            <a:r>
              <a:rPr lang="en-US" dirty="0"/>
              <a:t>Meet the UWCFD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CFACB-FC44-4C57-BF20-FBB4FF2F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6" t="16398" r="1204" b="23002"/>
          <a:stretch/>
        </p:blipFill>
        <p:spPr>
          <a:xfrm>
            <a:off x="6506690" y="1352835"/>
            <a:ext cx="1695761" cy="2529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2E0567-3CB2-4652-ACCC-837409D24A10}"/>
              </a:ext>
            </a:extLst>
          </p:cNvPr>
          <p:cNvSpPr txBox="1"/>
          <p:nvPr/>
        </p:nvSpPr>
        <p:spPr>
          <a:xfrm>
            <a:off x="6548280" y="3787929"/>
            <a:ext cx="1654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hlinkClick r:id="rId4"/>
              </a:rPr>
              <a:t>nicolerp@uw.edu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206-616-3678</a:t>
            </a:r>
          </a:p>
        </p:txBody>
      </p:sp>
    </p:spTree>
    <p:extLst>
      <p:ext uri="{BB962C8B-B14F-4D97-AF65-F5344CB8AC3E}">
        <p14:creationId xmlns:p14="http://schemas.microsoft.com/office/powerpoint/2010/main" val="148448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146">
        <p:fade/>
        <p:sndAc>
          <p:stSnd>
            <p:snd r:embed="rId2" name="breeze.wav"/>
          </p:stSnd>
        </p:sndAc>
      </p:transition>
    </mc:Choice>
    <mc:Fallback>
      <p:transition advClick="0" advTm="7146">
        <p:fade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Custom 5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3886</TotalTime>
  <Words>1180</Words>
  <Application>Microsoft Office PowerPoint</Application>
  <PresentationFormat>On-screen Show (16:9)</PresentationFormat>
  <Paragraphs>121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Courier New</vt:lpstr>
      <vt:lpstr>Encode Sans Normal Black</vt:lpstr>
      <vt:lpstr>Lucida Grande</vt:lpstr>
      <vt:lpstr>Open Sans</vt:lpstr>
      <vt:lpstr>Open Sans Light</vt:lpstr>
      <vt:lpstr>Times New Roman</vt:lpstr>
      <vt:lpstr>Uni Sans</vt:lpstr>
      <vt:lpstr>Custom Design</vt:lpstr>
      <vt:lpstr>1_Custom Design</vt:lpstr>
      <vt:lpstr>Giving for Good: Simple Giving  In a Complicated Time</vt:lpstr>
      <vt:lpstr>Thank you for being a campaign coordinator!</vt:lpstr>
      <vt:lpstr>Contents</vt:lpstr>
      <vt:lpstr>What is the Combined Fund Drive (CFD)? </vt:lpstr>
      <vt:lpstr>Mission of the Campaign</vt:lpstr>
      <vt:lpstr>37 Years of Giving for Good</vt:lpstr>
      <vt:lpstr>History of the Campaign</vt:lpstr>
      <vt:lpstr>Meet the UWCFD Team</vt:lpstr>
      <vt:lpstr>Meet the UWCFD Team</vt:lpstr>
      <vt:lpstr>Your 2021 Campaign Assistants</vt:lpstr>
      <vt:lpstr>You’re the Campaign Coordinator!</vt:lpstr>
      <vt:lpstr>Good News for Coordinators!</vt:lpstr>
      <vt:lpstr>2021 Campaign Theme</vt:lpstr>
      <vt:lpstr>2021 Featured Nonprofit   Low Income Housing Institute’s (LIHI) Tiny House Villages</vt:lpstr>
      <vt:lpstr>Campaign Dates:  October 4 – December 3, 2021 </vt:lpstr>
      <vt:lpstr>Why CFD?  </vt:lpstr>
      <vt:lpstr>Why CFD?</vt:lpstr>
      <vt:lpstr>Coordinating a UWCFD campaign is fun and easy</vt:lpstr>
      <vt:lpstr>Value of Workplace Giving</vt:lpstr>
      <vt:lpstr>Value of Workplace Giving</vt:lpstr>
      <vt:lpstr>Volunteer!</vt:lpstr>
      <vt:lpstr>Resources for Coordinators: People </vt:lpstr>
      <vt:lpstr>Resources for Coordinators: Toolkits</vt:lpstr>
      <vt:lpstr>Join the UWCFD Events Committee!</vt:lpstr>
      <vt:lpstr>Campaign 2021 Events</vt:lpstr>
      <vt:lpstr>Have questions? Need more resources?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Nicole Reeve-Parker</cp:lastModifiedBy>
  <cp:revision>68</cp:revision>
  <dcterms:created xsi:type="dcterms:W3CDTF">2014-10-14T00:51:43Z</dcterms:created>
  <dcterms:modified xsi:type="dcterms:W3CDTF">2021-10-04T22:26:31Z</dcterms:modified>
</cp:coreProperties>
</file>