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0" r:id="rId2"/>
    <p:sldMasterId id="2147483652" r:id="rId3"/>
  </p:sldMasterIdLst>
  <p:notesMasterIdLst>
    <p:notesMasterId r:id="rId37"/>
  </p:notesMasterIdLst>
  <p:sldIdLst>
    <p:sldId id="261" r:id="rId4"/>
    <p:sldId id="262" r:id="rId5"/>
    <p:sldId id="274" r:id="rId6"/>
    <p:sldId id="267" r:id="rId7"/>
    <p:sldId id="298" r:id="rId8"/>
    <p:sldId id="270" r:id="rId9"/>
    <p:sldId id="291" r:id="rId10"/>
    <p:sldId id="297" r:id="rId11"/>
    <p:sldId id="294" r:id="rId12"/>
    <p:sldId id="301" r:id="rId13"/>
    <p:sldId id="300" r:id="rId14"/>
    <p:sldId id="292" r:id="rId15"/>
    <p:sldId id="302" r:id="rId16"/>
    <p:sldId id="276" r:id="rId17"/>
    <p:sldId id="304" r:id="rId18"/>
    <p:sldId id="305" r:id="rId19"/>
    <p:sldId id="303" r:id="rId20"/>
    <p:sldId id="306" r:id="rId21"/>
    <p:sldId id="299" r:id="rId22"/>
    <p:sldId id="308" r:id="rId23"/>
    <p:sldId id="307" r:id="rId24"/>
    <p:sldId id="295" r:id="rId25"/>
    <p:sldId id="293" r:id="rId26"/>
    <p:sldId id="312" r:id="rId27"/>
    <p:sldId id="313" r:id="rId28"/>
    <p:sldId id="311" r:id="rId29"/>
    <p:sldId id="314" r:id="rId30"/>
    <p:sldId id="315" r:id="rId31"/>
    <p:sldId id="263" r:id="rId32"/>
    <p:sldId id="283" r:id="rId33"/>
    <p:sldId id="310" r:id="rId34"/>
    <p:sldId id="290" r:id="rId35"/>
    <p:sldId id="288"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88">
          <p15:clr>
            <a:srgbClr val="A4A3A4"/>
          </p15:clr>
        </p15:guide>
        <p15:guide id="2" pos="47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D3A2"/>
    <a:srgbClr val="E8E3D3"/>
    <a:srgbClr val="4B2E8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46" autoAdjust="0"/>
    <p:restoredTop sz="94660"/>
  </p:normalViewPr>
  <p:slideViewPr>
    <p:cSldViewPr snapToGrid="0" snapToObjects="1" showGuides="1">
      <p:cViewPr varScale="1">
        <p:scale>
          <a:sx n="104" d="100"/>
          <a:sy n="104" d="100"/>
        </p:scale>
        <p:origin x="2178" y="108"/>
      </p:cViewPr>
      <p:guideLst>
        <p:guide orient="horz" pos="2488"/>
        <p:guide pos="478"/>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4A6ACC-F51A-4948-A2AF-84A37BD34CEE}" type="datetimeFigureOut">
              <a:rPr lang="en-US" smtClean="0"/>
              <a:t>6/13/2023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373DD1-CF14-4054-AA43-4CD92370AF56}" type="slidenum">
              <a:rPr lang="en-US" smtClean="0"/>
              <a:t>‹#›</a:t>
            </a:fld>
            <a:endParaRPr lang="en-US"/>
          </a:p>
        </p:txBody>
      </p:sp>
    </p:spTree>
    <p:extLst>
      <p:ext uri="{BB962C8B-B14F-4D97-AF65-F5344CB8AC3E}">
        <p14:creationId xmlns:p14="http://schemas.microsoft.com/office/powerpoint/2010/main" val="992655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Many of the changes were intended to document current practices or clean-up, so these slides discuss the new changes that managers should be aware of.</a:t>
            </a:r>
          </a:p>
          <a:p>
            <a:endParaRPr lang="en-US" dirty="0"/>
          </a:p>
        </p:txBody>
      </p:sp>
      <p:sp>
        <p:nvSpPr>
          <p:cNvPr id="4" name="Slide Number Placeholder 3"/>
          <p:cNvSpPr>
            <a:spLocks noGrp="1"/>
          </p:cNvSpPr>
          <p:nvPr>
            <p:ph type="sldNum" sz="quarter" idx="5"/>
          </p:nvPr>
        </p:nvSpPr>
        <p:spPr/>
        <p:txBody>
          <a:bodyPr/>
          <a:lstStyle/>
          <a:p>
            <a:fld id="{FA373DD1-CF14-4054-AA43-4CD92370AF56}" type="slidenum">
              <a:rPr lang="en-US" smtClean="0"/>
              <a:t>2</a:t>
            </a:fld>
            <a:endParaRPr lang="en-US"/>
          </a:p>
        </p:txBody>
      </p:sp>
    </p:spTree>
    <p:extLst>
      <p:ext uri="{BB962C8B-B14F-4D97-AF65-F5344CB8AC3E}">
        <p14:creationId xmlns:p14="http://schemas.microsoft.com/office/powerpoint/2010/main" val="2491190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Adds min amount of time for securing representative.</a:t>
            </a:r>
          </a:p>
          <a:p>
            <a:endParaRPr lang="en-US" dirty="0"/>
          </a:p>
        </p:txBody>
      </p:sp>
      <p:sp>
        <p:nvSpPr>
          <p:cNvPr id="4" name="Slide Number Placeholder 3"/>
          <p:cNvSpPr>
            <a:spLocks noGrp="1"/>
          </p:cNvSpPr>
          <p:nvPr>
            <p:ph type="sldNum" sz="quarter" idx="5"/>
          </p:nvPr>
        </p:nvSpPr>
        <p:spPr/>
        <p:txBody>
          <a:bodyPr/>
          <a:lstStyle/>
          <a:p>
            <a:fld id="{FA373DD1-CF14-4054-AA43-4CD92370AF56}" type="slidenum">
              <a:rPr lang="en-US" smtClean="0"/>
              <a:t>18</a:t>
            </a:fld>
            <a:endParaRPr lang="en-US"/>
          </a:p>
        </p:txBody>
      </p:sp>
    </p:spTree>
    <p:extLst>
      <p:ext uri="{BB962C8B-B14F-4D97-AF65-F5344CB8AC3E}">
        <p14:creationId xmlns:p14="http://schemas.microsoft.com/office/powerpoint/2010/main" val="15607545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Cleaned up primarily to clarify the employee’s options when they transfer, move laterally, etc.</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6B9BB2-3092-4118-BBAF-D4A8598653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2814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6B9BB2-3092-4118-BBAF-D4A8598653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89806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Primarily UW Med, but might fall under SOM. Didn’t add any new classifications, but memorialized who currently gets it. </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6B9BB2-3092-4118-BBAF-D4A8598653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725501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6B9BB2-3092-4118-BBAF-D4A8598653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45765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Specific range increases can be found on LR website under negotiation updates. One-time increases.</a:t>
            </a:r>
          </a:p>
          <a:p>
            <a:endParaRPr lang="en-US" dirty="0"/>
          </a:p>
        </p:txBody>
      </p:sp>
      <p:sp>
        <p:nvSpPr>
          <p:cNvPr id="4" name="Slide Number Placeholder 3"/>
          <p:cNvSpPr>
            <a:spLocks noGrp="1"/>
          </p:cNvSpPr>
          <p:nvPr>
            <p:ph type="sldNum" sz="quarter" idx="5"/>
          </p:nvPr>
        </p:nvSpPr>
        <p:spPr/>
        <p:txBody>
          <a:bodyPr/>
          <a:lstStyle/>
          <a:p>
            <a:fld id="{FA373DD1-CF14-4054-AA43-4CD92370AF56}" type="slidenum">
              <a:rPr lang="en-US" smtClean="0"/>
              <a:t>31</a:t>
            </a:fld>
            <a:endParaRPr lang="en-US"/>
          </a:p>
        </p:txBody>
      </p:sp>
    </p:spTree>
    <p:extLst>
      <p:ext uri="{BB962C8B-B14F-4D97-AF65-F5344CB8AC3E}">
        <p14:creationId xmlns:p14="http://schemas.microsoft.com/office/powerpoint/2010/main" val="2676355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Based on a new law that will come into effect.</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6B9BB2-3092-4118-BBAF-D4A8598653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337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New program to be administered by POD. At least one year, but may continue depending on budget. “May” offer.</a:t>
            </a:r>
          </a:p>
          <a:p>
            <a:endParaRPr lang="en-US" dirty="0"/>
          </a:p>
        </p:txBody>
      </p:sp>
      <p:sp>
        <p:nvSpPr>
          <p:cNvPr id="4" name="Slide Number Placeholder 3"/>
          <p:cNvSpPr>
            <a:spLocks noGrp="1"/>
          </p:cNvSpPr>
          <p:nvPr>
            <p:ph type="sldNum" sz="quarter" idx="5"/>
          </p:nvPr>
        </p:nvSpPr>
        <p:spPr/>
        <p:txBody>
          <a:bodyPr/>
          <a:lstStyle/>
          <a:p>
            <a:fld id="{FA373DD1-CF14-4054-AA43-4CD92370AF56}" type="slidenum">
              <a:rPr lang="en-US" smtClean="0"/>
              <a:t>8</a:t>
            </a:fld>
            <a:endParaRPr lang="en-US"/>
          </a:p>
        </p:txBody>
      </p:sp>
    </p:spTree>
    <p:extLst>
      <p:ext uri="{BB962C8B-B14F-4D97-AF65-F5344CB8AC3E}">
        <p14:creationId xmlns:p14="http://schemas.microsoft.com/office/powerpoint/2010/main" val="3838733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Important for managers to think about implementing.</a:t>
            </a:r>
          </a:p>
          <a:p>
            <a:endParaRPr lang="en-US" dirty="0"/>
          </a:p>
        </p:txBody>
      </p:sp>
      <p:sp>
        <p:nvSpPr>
          <p:cNvPr id="4" name="Slide Number Placeholder 3"/>
          <p:cNvSpPr>
            <a:spLocks noGrp="1"/>
          </p:cNvSpPr>
          <p:nvPr>
            <p:ph type="sldNum" sz="quarter" idx="5"/>
          </p:nvPr>
        </p:nvSpPr>
        <p:spPr/>
        <p:txBody>
          <a:bodyPr/>
          <a:lstStyle/>
          <a:p>
            <a:fld id="{FA373DD1-CF14-4054-AA43-4CD92370AF56}" type="slidenum">
              <a:rPr lang="en-US" smtClean="0"/>
              <a:t>9</a:t>
            </a:fld>
            <a:endParaRPr lang="en-US"/>
          </a:p>
        </p:txBody>
      </p:sp>
    </p:spTree>
    <p:extLst>
      <p:ext uri="{BB962C8B-B14F-4D97-AF65-F5344CB8AC3E}">
        <p14:creationId xmlns:p14="http://schemas.microsoft.com/office/powerpoint/2010/main" val="3361905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First bullet is new requirement, second two are current state. UW has two policies – Fully remote and hybrid. Can be found on website, discusses requirements for providing equipment. </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6B9BB2-3092-4118-BBAF-D4A8598653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77316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Currently documented for lactation stations throughout UW. Lauren Updyke is working on documenting wellness room locations. </a:t>
            </a:r>
          </a:p>
          <a:p>
            <a:endParaRPr lang="en-US" dirty="0"/>
          </a:p>
        </p:txBody>
      </p:sp>
      <p:sp>
        <p:nvSpPr>
          <p:cNvPr id="4" name="Slide Number Placeholder 3"/>
          <p:cNvSpPr>
            <a:spLocks noGrp="1"/>
          </p:cNvSpPr>
          <p:nvPr>
            <p:ph type="sldNum" sz="quarter" idx="5"/>
          </p:nvPr>
        </p:nvSpPr>
        <p:spPr/>
        <p:txBody>
          <a:bodyPr/>
          <a:lstStyle/>
          <a:p>
            <a:fld id="{FA373DD1-CF14-4054-AA43-4CD92370AF56}" type="slidenum">
              <a:rPr lang="en-US" smtClean="0"/>
              <a:t>11</a:t>
            </a:fld>
            <a:endParaRPr lang="en-US"/>
          </a:p>
        </p:txBody>
      </p:sp>
    </p:spTree>
    <p:extLst>
      <p:ext uri="{BB962C8B-B14F-4D97-AF65-F5344CB8AC3E}">
        <p14:creationId xmlns:p14="http://schemas.microsoft.com/office/powerpoint/2010/main" val="3469155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6B9BB2-3092-4118-BBAF-D4A8598653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62171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Written explanation for denial is a new requirement.</a:t>
            </a:r>
          </a:p>
          <a:p>
            <a:endParaRPr lang="en-US" dirty="0"/>
          </a:p>
        </p:txBody>
      </p:sp>
      <p:sp>
        <p:nvSpPr>
          <p:cNvPr id="4" name="Slide Number Placeholder 3"/>
          <p:cNvSpPr>
            <a:spLocks noGrp="1"/>
          </p:cNvSpPr>
          <p:nvPr>
            <p:ph type="sldNum" sz="quarter" idx="5"/>
          </p:nvPr>
        </p:nvSpPr>
        <p:spPr/>
        <p:txBody>
          <a:bodyPr/>
          <a:lstStyle/>
          <a:p>
            <a:fld id="{FA373DD1-CF14-4054-AA43-4CD92370AF56}" type="slidenum">
              <a:rPr lang="en-US" smtClean="0"/>
              <a:t>13</a:t>
            </a:fld>
            <a:endParaRPr lang="en-US"/>
          </a:p>
        </p:txBody>
      </p:sp>
    </p:spTree>
    <p:extLst>
      <p:ext uri="{BB962C8B-B14F-4D97-AF65-F5344CB8AC3E}">
        <p14:creationId xmlns:p14="http://schemas.microsoft.com/office/powerpoint/2010/main" val="33799196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Cut down due to operational difficulties.</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6B9BB2-3092-4118-BBAF-D4A8598653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956945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671757" y="939146"/>
            <a:ext cx="6972300" cy="2871103"/>
          </a:xfrm>
          <a:prstGeom prst="rect">
            <a:avLst/>
          </a:prstGeom>
          <a:ln>
            <a:noFill/>
          </a:ln>
        </p:spPr>
        <p:txBody>
          <a:bodyPr anchor="b">
            <a:normAutofit/>
          </a:bodyPr>
          <a:lstStyle>
            <a:lvl1pPr marL="0" indent="0">
              <a:lnSpc>
                <a:spcPct val="100000"/>
              </a:lnSpc>
              <a:buNone/>
              <a:defRPr sz="5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TITLE HERE</a:t>
            </a:r>
          </a:p>
          <a:p>
            <a:pPr lvl="0"/>
            <a:r>
              <a:rPr lang="en-US" dirty="0"/>
              <a:t>ENCODE NORMAL</a:t>
            </a:r>
          </a:p>
          <a:p>
            <a:pPr lvl="0"/>
            <a:r>
              <a:rPr lang="en-US" dirty="0"/>
              <a:t>BLACK, 50 PT. </a:t>
            </a:r>
          </a:p>
        </p:txBody>
      </p:sp>
      <p:pic>
        <p:nvPicPr>
          <p:cNvPr id="2" name="Picture 1"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3" name="Picture 2" descr="Wordmark_center_Purp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39" y="6487457"/>
            <a:ext cx="2425295" cy="163374"/>
          </a:xfrm>
          <a:prstGeom prst="rect">
            <a:avLst/>
          </a:prstGeom>
        </p:spPr>
      </p:pic>
      <p:pic>
        <p:nvPicPr>
          <p:cNvPr id="4" name="Picture 3" descr="Bar_RtAngle_HEX.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92039" y="3947767"/>
            <a:ext cx="2451418" cy="124509"/>
          </a:xfrm>
          <a:prstGeom prst="rect">
            <a:avLst/>
          </a:prstGeom>
        </p:spPr>
      </p:pic>
    </p:spTree>
    <p:extLst>
      <p:ext uri="{BB962C8B-B14F-4D97-AF65-F5344CB8AC3E}">
        <p14:creationId xmlns:p14="http://schemas.microsoft.com/office/powerpoint/2010/main" val="2390259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6"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4B2E83"/>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LIGHT, 24 PT.)</a:t>
            </a:r>
          </a:p>
        </p:txBody>
      </p:sp>
      <p:pic>
        <p:nvPicPr>
          <p:cNvPr id="9" name="Picture 8"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82155" y="6487457"/>
            <a:ext cx="2425295" cy="163374"/>
          </a:xfrm>
          <a:prstGeom prst="rect">
            <a:avLst/>
          </a:prstGeom>
        </p:spPr>
      </p:pic>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3072872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6" name="Text Placeholder 9"/>
          <p:cNvSpPr>
            <a:spLocks noGrp="1"/>
          </p:cNvSpPr>
          <p:nvPr>
            <p:ph type="body" sz="quarter" idx="11" hasCustomPrompt="1"/>
          </p:nvPr>
        </p:nvSpPr>
        <p:spPr>
          <a:xfrm>
            <a:off x="659305" y="1736725"/>
            <a:ext cx="8196210" cy="4015497"/>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pic>
        <p:nvPicPr>
          <p:cNvPr id="9" name="Picture 8"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7" name="Picture 6"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1450220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999999"/>
                </a:solidFill>
                <a:latin typeface="Open Sans Light"/>
                <a:cs typeface="Open Sans Light"/>
              </a:defRPr>
            </a:lvl1pPr>
          </a:lstStyle>
          <a:p>
            <a:r>
              <a:rPr lang="en-US" dirty="0"/>
              <a:t>Graphics can go here – </a:t>
            </a:r>
            <a:br>
              <a:rPr lang="en-US" dirty="0"/>
            </a:br>
            <a:r>
              <a:rPr lang="en-US" dirty="0"/>
              <a:t>replace this box with your image or chart</a:t>
            </a:r>
          </a:p>
        </p:txBody>
      </p:sp>
      <p:sp>
        <p:nvSpPr>
          <p:cNvPr id="1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pic>
        <p:nvPicPr>
          <p:cNvPr id="7" name="Picture 6"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63105" y="6487457"/>
            <a:ext cx="2425295" cy="163374"/>
          </a:xfrm>
          <a:prstGeom prst="rect">
            <a:avLst/>
          </a:prstGeom>
        </p:spPr>
      </p:pic>
      <p:pic>
        <p:nvPicPr>
          <p:cNvPr id="6" name="Picture 5"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2489552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4" name="Text Placeholder 9"/>
          <p:cNvSpPr>
            <a:spLocks noGrp="1"/>
          </p:cNvSpPr>
          <p:nvPr>
            <p:ph type="body" sz="quarter" idx="11" hasCustomPrompt="1"/>
          </p:nvPr>
        </p:nvSpPr>
        <p:spPr>
          <a:xfrm>
            <a:off x="671757" y="2320239"/>
            <a:ext cx="8197114" cy="3810086"/>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5"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4B2E83"/>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24 PT.)</a:t>
            </a:r>
          </a:p>
        </p:txBody>
      </p:sp>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12" name="Picture 11" descr="Bar_RtAng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Tree>
    <p:extLst>
      <p:ext uri="{BB962C8B-B14F-4D97-AF65-F5344CB8AC3E}">
        <p14:creationId xmlns:p14="http://schemas.microsoft.com/office/powerpoint/2010/main" val="818143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6" name="Text Placeholder 9"/>
          <p:cNvSpPr>
            <a:spLocks noGrp="1"/>
          </p:cNvSpPr>
          <p:nvPr>
            <p:ph type="body" sz="quarter" idx="11" hasCustomPrompt="1"/>
          </p:nvPr>
        </p:nvSpPr>
        <p:spPr>
          <a:xfrm>
            <a:off x="659305" y="1736725"/>
            <a:ext cx="8076956" cy="4015497"/>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Bulleted 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pic>
        <p:nvPicPr>
          <p:cNvPr id="11" name="Picture 10"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82155" y="6487457"/>
            <a:ext cx="2425295" cy="163374"/>
          </a:xfrm>
          <a:prstGeom prst="rect">
            <a:avLst/>
          </a:prstGeom>
        </p:spPr>
      </p:pic>
      <p:pic>
        <p:nvPicPr>
          <p:cNvPr id="12" name="Picture 11" descr="Bar_RtAng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Tree>
    <p:extLst>
      <p:ext uri="{BB962C8B-B14F-4D97-AF65-F5344CB8AC3E}">
        <p14:creationId xmlns:p14="http://schemas.microsoft.com/office/powerpoint/2010/main" val="178592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671757" y="1736725"/>
            <a:ext cx="8184662" cy="4432300"/>
          </a:xfrm>
          <a:prstGeom prst="rect">
            <a:avLst/>
          </a:prstGeom>
        </p:spPr>
        <p:txBody>
          <a:bodyPr>
            <a:normAutofit/>
          </a:bodyPr>
          <a:lstStyle>
            <a:lvl1pPr marL="0" indent="0">
              <a:buNone/>
              <a:defRPr sz="2400" b="0" i="1" baseline="0">
                <a:solidFill>
                  <a:srgbClr val="4B2E83"/>
                </a:solidFill>
                <a:latin typeface="Open Sans Light"/>
                <a:cs typeface="Open Sans Light"/>
              </a:defRPr>
            </a:lvl1pPr>
          </a:lstStyle>
          <a:p>
            <a:r>
              <a:rPr lang="en-US" dirty="0"/>
              <a:t>Graphics can go here – </a:t>
            </a:r>
            <a:br>
              <a:rPr lang="en-US" dirty="0"/>
            </a:br>
            <a:r>
              <a:rPr lang="en-US" dirty="0"/>
              <a:t>replace this box with your image or chart</a:t>
            </a:r>
          </a:p>
        </p:txBody>
      </p:sp>
      <p:sp>
        <p:nvSpPr>
          <p:cNvPr id="1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10" name="Picture 9" descr="Bar_RtAng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Tree>
    <p:extLst>
      <p:ext uri="{BB962C8B-B14F-4D97-AF65-F5344CB8AC3E}">
        <p14:creationId xmlns:p14="http://schemas.microsoft.com/office/powerpoint/2010/main" val="3286547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pic>
        <p:nvPicPr>
          <p:cNvPr id="9" name="Picture 8"/>
          <p:cNvPicPr>
            <a:picLocks noChangeAspect="1"/>
          </p:cNvPicPr>
          <p:nvPr userDrawn="1"/>
        </p:nvPicPr>
        <p:blipFill>
          <a:blip r:embed="rId3"/>
          <a:stretch>
            <a:fillRect/>
          </a:stretch>
        </p:blipFill>
        <p:spPr>
          <a:xfrm>
            <a:off x="677334" y="6354234"/>
            <a:ext cx="2540000" cy="266700"/>
          </a:xfrm>
          <a:prstGeom prst="rect">
            <a:avLst/>
          </a:prstGeom>
        </p:spPr>
      </p:pic>
      <p:sp>
        <p:nvSpPr>
          <p:cNvPr id="6" name="Text Placeholder 5"/>
          <p:cNvSpPr>
            <a:spLocks noGrp="1"/>
          </p:cNvSpPr>
          <p:nvPr>
            <p:ph type="body" sz="quarter" idx="10" hasCustomPrompt="1"/>
          </p:nvPr>
        </p:nvSpPr>
        <p:spPr>
          <a:xfrm>
            <a:off x="671757" y="1179824"/>
            <a:ext cx="6972300" cy="2641756"/>
          </a:xfrm>
          <a:prstGeom prst="rect">
            <a:avLst/>
          </a:prstGeom>
        </p:spPr>
        <p:txBody>
          <a:bodyPr anchor="b">
            <a:normAutofit/>
          </a:bodyPr>
          <a:lstStyle>
            <a:lvl1pPr marL="0" indent="0">
              <a:lnSpc>
                <a:spcPct val="100000"/>
              </a:lnSpc>
              <a:buNone/>
              <a:defRPr sz="5000" b="0" i="0" baseline="0">
                <a:solidFill>
                  <a:schemeClr val="accent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TITLE HERE</a:t>
            </a:r>
          </a:p>
          <a:p>
            <a:pPr lvl="0"/>
            <a:r>
              <a:rPr lang="en-US" dirty="0"/>
              <a:t>ENCODE NORMAL</a:t>
            </a:r>
          </a:p>
          <a:p>
            <a:pPr lvl="0"/>
            <a:r>
              <a:rPr lang="en-US" dirty="0"/>
              <a:t>BLACK, 50 PT. </a:t>
            </a:r>
          </a:p>
        </p:txBody>
      </p:sp>
      <p:pic>
        <p:nvPicPr>
          <p:cNvPr id="2" name="Picture 1"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Tree>
    <p:extLst>
      <p:ext uri="{BB962C8B-B14F-4D97-AF65-F5344CB8AC3E}">
        <p14:creationId xmlns:p14="http://schemas.microsoft.com/office/powerpoint/2010/main" val="2373491258"/>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FFFFFF"/>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5"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FFFFFF"/>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 24 PT.)</a:t>
            </a:r>
          </a:p>
        </p:txBody>
      </p:sp>
      <p:pic>
        <p:nvPicPr>
          <p:cNvPr id="7" name="Picture 6"/>
          <p:cNvPicPr>
            <a:picLocks noChangeAspect="1"/>
          </p:cNvPicPr>
          <p:nvPr userDrawn="1"/>
        </p:nvPicPr>
        <p:blipFill>
          <a:blip r:embed="rId2"/>
          <a:stretch>
            <a:fillRect/>
          </a:stretch>
        </p:blipFill>
        <p:spPr>
          <a:xfrm>
            <a:off x="6248401" y="6354234"/>
            <a:ext cx="2540000" cy="266700"/>
          </a:xfrm>
          <a:prstGeom prst="rect">
            <a:avLst/>
          </a:prstGeom>
        </p:spPr>
      </p:pic>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2769240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 Content">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FFFFFF"/>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6" name="Text Placeholder 9"/>
          <p:cNvSpPr>
            <a:spLocks noGrp="1"/>
          </p:cNvSpPr>
          <p:nvPr>
            <p:ph type="body" sz="quarter" idx="11" hasCustomPrompt="1"/>
          </p:nvPr>
        </p:nvSpPr>
        <p:spPr>
          <a:xfrm>
            <a:off x="659305" y="1736725"/>
            <a:ext cx="8076956" cy="4015497"/>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dirty="0"/>
              <a:t>Bulleted content here (Open Sans Light, 24 pt.)</a:t>
            </a:r>
          </a:p>
          <a:p>
            <a:pPr lvl="1"/>
            <a:r>
              <a:rPr lang="en-US" dirty="0"/>
              <a:t>Second level (Open Sans Light, 20)</a:t>
            </a:r>
          </a:p>
          <a:p>
            <a:pPr lvl="2"/>
            <a:r>
              <a:rPr lang="en-US" dirty="0"/>
              <a:t>Third level (Open Sans Light, 18)</a:t>
            </a:r>
          </a:p>
          <a:p>
            <a:pPr lvl="3"/>
            <a:r>
              <a:rPr lang="en-US" dirty="0"/>
              <a:t>Fourth level (Open Sans Light, 16)</a:t>
            </a:r>
          </a:p>
          <a:p>
            <a:pPr lvl="4"/>
            <a:r>
              <a:rPr lang="en-US" dirty="0"/>
              <a:t>Fifth level (Open Sans Light, 14)</a:t>
            </a:r>
          </a:p>
        </p:txBody>
      </p:sp>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3236337975"/>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 Graphic">
    <p:bg>
      <p:bgPr>
        <a:solidFill>
          <a:srgbClr val="4B2E83"/>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stretch>
            <a:fillRect/>
          </a:stretch>
        </p:blipFill>
        <p:spPr>
          <a:xfrm>
            <a:off x="6248401" y="6354234"/>
            <a:ext cx="2540000" cy="266700"/>
          </a:xfrm>
          <a:prstGeom prst="rect">
            <a:avLst/>
          </a:prstGeom>
        </p:spPr>
      </p:pic>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FFFFFF"/>
                </a:solidFill>
                <a:latin typeface="Open Sans Light"/>
                <a:cs typeface="Open Sans Light"/>
              </a:defRPr>
            </a:lvl1pPr>
          </a:lstStyle>
          <a:p>
            <a:r>
              <a:rPr lang="en-US" dirty="0"/>
              <a:t>Graphics can go here – </a:t>
            </a:r>
            <a:br>
              <a:rPr lang="en-US" dirty="0"/>
            </a:br>
            <a:r>
              <a:rPr lang="en-US" dirty="0"/>
              <a:t>replace this box with your image or chart</a:t>
            </a:r>
          </a:p>
        </p:txBody>
      </p:sp>
      <p:sp>
        <p:nvSpPr>
          <p:cNvPr id="1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FFFFFF"/>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3828560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ext Placeholder 5"/>
          <p:cNvSpPr>
            <a:spLocks noGrp="1"/>
          </p:cNvSpPr>
          <p:nvPr>
            <p:ph type="body" sz="quarter" idx="10" hasCustomPrompt="1"/>
          </p:nvPr>
        </p:nvSpPr>
        <p:spPr>
          <a:xfrm>
            <a:off x="671757" y="1167124"/>
            <a:ext cx="6972300" cy="2641756"/>
          </a:xfrm>
          <a:prstGeom prst="rect">
            <a:avLst/>
          </a:prstGeom>
        </p:spPr>
        <p:txBody>
          <a:bodyPr anchor="b">
            <a:normAutofit/>
          </a:bodyPr>
          <a:lstStyle>
            <a:lvl1pPr marL="0" indent="0">
              <a:lnSpc>
                <a:spcPct val="100000"/>
              </a:lnSpc>
              <a:buNone/>
              <a:defRPr sz="5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TITLE HERE</a:t>
            </a:r>
          </a:p>
          <a:p>
            <a:pPr lvl="0"/>
            <a:r>
              <a:rPr lang="en-US" dirty="0"/>
              <a:t>ENCODE NORMAL</a:t>
            </a:r>
          </a:p>
          <a:p>
            <a:pPr lvl="0"/>
            <a:r>
              <a:rPr lang="en-US" dirty="0"/>
              <a:t>BLACK, 50 PT. </a:t>
            </a:r>
          </a:p>
        </p:txBody>
      </p:sp>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9" name="Picture 8" descr="Wordmark_center_Purp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39" y="6487457"/>
            <a:ext cx="2425295" cy="163374"/>
          </a:xfrm>
          <a:prstGeom prst="rect">
            <a:avLst/>
          </a:prstGeom>
        </p:spPr>
      </p:pic>
      <p:pic>
        <p:nvPicPr>
          <p:cNvPr id="6" name="Picture 5"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Tree>
    <p:extLst>
      <p:ext uri="{BB962C8B-B14F-4D97-AF65-F5344CB8AC3E}">
        <p14:creationId xmlns:p14="http://schemas.microsoft.com/office/powerpoint/2010/main" val="33971910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8D3A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6496306"/>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4B2E8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3703096"/>
      </p:ext>
    </p:extLst>
  </p:cSld>
  <p:clrMap bg1="dk1" tx1="lt1" bg2="dk2"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868176"/>
      </p:ext>
    </p:extLst>
  </p:cSld>
  <p:clrMap bg1="lt1" tx1="dk1" bg2="lt2" tx2="dk2" accent1="accent1" accent2="accent2" accent3="accent3" accent4="accent4" accent5="accent5" accent6="accent6" hlink="hlink" folHlink="folHlink"/>
  <p:sldLayoutIdLst>
    <p:sldLayoutId id="2147483653" r:id="rId1"/>
    <p:sldLayoutId id="2147483663" r:id="rId2"/>
    <p:sldLayoutId id="2147483664" r:id="rId3"/>
    <p:sldLayoutId id="2147483665"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71756" y="1981173"/>
            <a:ext cx="7953769" cy="1717836"/>
          </a:xfrm>
        </p:spPr>
        <p:txBody>
          <a:bodyPr>
            <a:normAutofit lnSpcReduction="10000"/>
          </a:bodyPr>
          <a:lstStyle/>
          <a:p>
            <a:r>
              <a:rPr lang="en-US" dirty="0"/>
              <a:t>2023-2025 CBAs</a:t>
            </a:r>
          </a:p>
          <a:p>
            <a:r>
              <a:rPr lang="en-US" dirty="0"/>
              <a:t>UWMC - Montlake</a:t>
            </a:r>
          </a:p>
        </p:txBody>
      </p:sp>
    </p:spTree>
    <p:extLst>
      <p:ext uri="{BB962C8B-B14F-4D97-AF65-F5344CB8AC3E}">
        <p14:creationId xmlns:p14="http://schemas.microsoft.com/office/powerpoint/2010/main" val="3873138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925: 33.4 Telework</a:t>
            </a:r>
          </a:p>
        </p:txBody>
      </p:sp>
      <p:sp>
        <p:nvSpPr>
          <p:cNvPr id="4" name="Text Placeholder 5">
            <a:extLst>
              <a:ext uri="{FF2B5EF4-FFF2-40B4-BE49-F238E27FC236}">
                <a16:creationId xmlns:a16="http://schemas.microsoft.com/office/drawing/2014/main" id="{E28CABD9-BAB9-4D26-A097-D275848987AA}"/>
              </a:ext>
            </a:extLst>
          </p:cNvPr>
          <p:cNvSpPr txBox="1">
            <a:spLocks/>
          </p:cNvSpPr>
          <p:nvPr/>
        </p:nvSpPr>
        <p:spPr>
          <a:xfrm>
            <a:off x="671757" y="1730667"/>
            <a:ext cx="8184662" cy="41117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Arial" panose="020B0604020202020204" pitchFamily="34" charset="0"/>
              <a:buChar char="•"/>
            </a:pPr>
            <a:r>
              <a:rPr lang="en-US" sz="2400" dirty="0"/>
              <a:t>“If an eligible employee’s teleworking request is denied, the Employer will provide the reason for denial in writing.”</a:t>
            </a:r>
          </a:p>
          <a:p>
            <a:pPr>
              <a:buFont typeface="Arial" panose="020B0604020202020204" pitchFamily="34" charset="0"/>
              <a:buChar char="•"/>
            </a:pPr>
            <a:r>
              <a:rPr lang="en-US" sz="2400" dirty="0"/>
              <a:t>“Employees may propose new or revised individual teleworking agreements when they believe new efficiencies, technologies, or work processes would enable the remote completion of work previously performed onsite.”</a:t>
            </a:r>
          </a:p>
          <a:p>
            <a:pPr>
              <a:buFont typeface="Arial" panose="020B0604020202020204" pitchFamily="34" charset="0"/>
              <a:buChar char="•"/>
            </a:pPr>
            <a:r>
              <a:rPr lang="en-US" sz="2400" dirty="0"/>
              <a:t>“The Employer will provide necessary equipment for telework per University policy. If the employee is required to pick up or drop off any provided equipment this shall occur during paid time.”</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3211315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925: MOU – Documenting Wellness Rooms</a:t>
            </a:r>
          </a:p>
        </p:txBody>
      </p:sp>
      <p:sp>
        <p:nvSpPr>
          <p:cNvPr id="4" name="Text Placeholder 3"/>
          <p:cNvSpPr>
            <a:spLocks noGrp="1"/>
          </p:cNvSpPr>
          <p:nvPr>
            <p:ph type="body" sz="quarter" idx="12"/>
          </p:nvPr>
        </p:nvSpPr>
        <p:spPr/>
        <p:txBody>
          <a:bodyPr/>
          <a:lstStyle/>
          <a:p>
            <a:r>
              <a:rPr lang="en-US" dirty="0"/>
              <a:t>“The parties agreed that the locations, amenities, and guidelines around existing wellness rooms will be documented on the UW HR website.  It is expected that this documentation will be similar to that provided for lactation stations at https://hr.uw.edu/child-care/lactation-stations/ </a:t>
            </a:r>
          </a:p>
          <a:p>
            <a:endParaRPr lang="en-US" dirty="0"/>
          </a:p>
          <a:p>
            <a:r>
              <a:rPr lang="en-US" dirty="0"/>
              <a:t>“The University will make the documentation accessible by July 1, 2023.”</a:t>
            </a:r>
          </a:p>
          <a:p>
            <a:endParaRPr lang="en-US" dirty="0"/>
          </a:p>
        </p:txBody>
      </p:sp>
    </p:spTree>
    <p:extLst>
      <p:ext uri="{BB962C8B-B14F-4D97-AF65-F5344CB8AC3E}">
        <p14:creationId xmlns:p14="http://schemas.microsoft.com/office/powerpoint/2010/main" val="4032238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WFSE: 9.5 Schedule Changes</a:t>
            </a:r>
          </a:p>
        </p:txBody>
      </p:sp>
      <p:sp>
        <p:nvSpPr>
          <p:cNvPr id="4" name="Text Placeholder 5">
            <a:extLst>
              <a:ext uri="{FF2B5EF4-FFF2-40B4-BE49-F238E27FC236}">
                <a16:creationId xmlns:a16="http://schemas.microsoft.com/office/drawing/2014/main" id="{E28CABD9-BAB9-4D26-A097-D275848987AA}"/>
              </a:ext>
            </a:extLst>
          </p:cNvPr>
          <p:cNvSpPr txBox="1">
            <a:spLocks/>
          </p:cNvSpPr>
          <p:nvPr/>
        </p:nvSpPr>
        <p:spPr>
          <a:xfrm>
            <a:off x="671757" y="1730667"/>
            <a:ext cx="8184662" cy="41117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dirty="0"/>
              <a:t>“For temporary changes in work schedule assignment occurring within the employee’s assigned workweek, the Employer will provide three (3) calendar days’ notice, with the day of notification constituting the first day of notice.”</a:t>
            </a:r>
          </a:p>
          <a:p>
            <a:pPr marL="0" indent="0">
              <a:buNone/>
            </a:pPr>
            <a:endParaRPr lang="en-US" sz="2400" dirty="0"/>
          </a:p>
          <a:p>
            <a:pPr marL="0" indent="0">
              <a:buNone/>
            </a:pPr>
            <a:r>
              <a:rPr lang="en-US" sz="2400" i="1" dirty="0"/>
              <a:t>Note: Previously, only 2 days’ notice were required in the WFSE CBA. SEIU 925 remains at 2 days’ notice.</a:t>
            </a:r>
          </a:p>
        </p:txBody>
      </p:sp>
    </p:spTree>
    <p:extLst>
      <p:ext uri="{BB962C8B-B14F-4D97-AF65-F5344CB8AC3E}">
        <p14:creationId xmlns:p14="http://schemas.microsoft.com/office/powerpoint/2010/main" val="2453755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WFSE: 13.1 Tuition Exemption Program</a:t>
            </a:r>
          </a:p>
        </p:txBody>
      </p:sp>
      <p:sp>
        <p:nvSpPr>
          <p:cNvPr id="4" name="Text Placeholder 3"/>
          <p:cNvSpPr>
            <a:spLocks noGrp="1"/>
          </p:cNvSpPr>
          <p:nvPr>
            <p:ph type="body" sz="quarter" idx="12"/>
          </p:nvPr>
        </p:nvSpPr>
        <p:spPr/>
        <p:txBody>
          <a:bodyPr/>
          <a:lstStyle/>
          <a:p>
            <a:r>
              <a:rPr lang="en-US" dirty="0"/>
              <a:t>“Subject to operational needs and management discretion, supervisors will make a good faith effort to allow the use of flex time for employees who wish to take a class during their scheduled shift. If the supervisor is not able to approve a flexible work arrangement, upon request, the employee will be provided a written explanation for the denial.”</a:t>
            </a:r>
          </a:p>
          <a:p>
            <a:endParaRPr lang="en-US" dirty="0"/>
          </a:p>
        </p:txBody>
      </p:sp>
    </p:spTree>
    <p:extLst>
      <p:ext uri="{BB962C8B-B14F-4D97-AF65-F5344CB8AC3E}">
        <p14:creationId xmlns:p14="http://schemas.microsoft.com/office/powerpoint/2010/main" val="1442202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WFSE:  14.3  Filling Positions (1/2)</a:t>
            </a:r>
          </a:p>
        </p:txBody>
      </p:sp>
      <p:sp>
        <p:nvSpPr>
          <p:cNvPr id="4" name="Text Placeholder 3">
            <a:extLst>
              <a:ext uri="{FF2B5EF4-FFF2-40B4-BE49-F238E27FC236}">
                <a16:creationId xmlns:a16="http://schemas.microsoft.com/office/drawing/2014/main" id="{04396353-5F8D-4BE1-8280-DE0E0ED6869B}"/>
              </a:ext>
            </a:extLst>
          </p:cNvPr>
          <p:cNvSpPr>
            <a:spLocks noGrp="1"/>
          </p:cNvSpPr>
          <p:nvPr>
            <p:ph type="body" sz="quarter" idx="12"/>
          </p:nvPr>
        </p:nvSpPr>
        <p:spPr>
          <a:xfrm>
            <a:off x="671757" y="1730667"/>
            <a:ext cx="8184662" cy="411171"/>
          </a:xfrm>
        </p:spPr>
        <p:txBody>
          <a:bodyPr/>
          <a:lstStyle/>
          <a:p>
            <a:r>
              <a:rPr lang="en-US" sz="2000" dirty="0"/>
              <a:t>"</a:t>
            </a:r>
            <a:r>
              <a:rPr lang="en-US" sz="2000" b="1" dirty="0"/>
              <a:t>Internal Lateral Movement Within Unit/Department.</a:t>
            </a:r>
          </a:p>
          <a:p>
            <a:r>
              <a:rPr lang="en-US" sz="2000" dirty="0"/>
              <a:t>Prior to referring candidates, the Employer will provide seven (7) calendar days’ notice to employees within the unit/department seeking a different shift regardless of shift. An employee’s request for the vacant shift will be granted provided:</a:t>
            </a:r>
          </a:p>
          <a:p>
            <a:endParaRPr lang="en-US" sz="2000" dirty="0"/>
          </a:p>
          <a:p>
            <a:r>
              <a:rPr lang="en-US" sz="2000" dirty="0"/>
              <a:t>1)	The employee submitted the request in writing;</a:t>
            </a:r>
          </a:p>
          <a:p>
            <a:r>
              <a:rPr lang="en-US" sz="2000" dirty="0"/>
              <a:t>2)	The employee holds permanent status in the job classification;</a:t>
            </a:r>
          </a:p>
          <a:p>
            <a:r>
              <a:rPr lang="en-US" sz="2000" dirty="0"/>
              <a:t>3)	The employee is currently working in the same unit/department;</a:t>
            </a:r>
          </a:p>
          <a:p>
            <a:r>
              <a:rPr lang="en-US" sz="2000" dirty="0"/>
              <a:t>4)	No Formal corrective action issued within the past six (6) months and/or no Final corrective action issued within the past twelve (12) months;</a:t>
            </a:r>
          </a:p>
          <a:p>
            <a:r>
              <a:rPr lang="en-US" sz="2000" dirty="0"/>
              <a:t>5)	The employee has the skills and abilities necessary for the vacant shift.”</a:t>
            </a:r>
          </a:p>
        </p:txBody>
      </p:sp>
    </p:spTree>
    <p:extLst>
      <p:ext uri="{BB962C8B-B14F-4D97-AF65-F5344CB8AC3E}">
        <p14:creationId xmlns:p14="http://schemas.microsoft.com/office/powerpoint/2010/main" val="956068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WFSE:  14.3  Filling Positions (2/2)</a:t>
            </a:r>
          </a:p>
        </p:txBody>
      </p:sp>
      <p:sp>
        <p:nvSpPr>
          <p:cNvPr id="4" name="Text Placeholder 3">
            <a:extLst>
              <a:ext uri="{FF2B5EF4-FFF2-40B4-BE49-F238E27FC236}">
                <a16:creationId xmlns:a16="http://schemas.microsoft.com/office/drawing/2014/main" id="{04396353-5F8D-4BE1-8280-DE0E0ED6869B}"/>
              </a:ext>
            </a:extLst>
          </p:cNvPr>
          <p:cNvSpPr>
            <a:spLocks noGrp="1"/>
          </p:cNvSpPr>
          <p:nvPr>
            <p:ph type="body" sz="quarter" idx="12"/>
          </p:nvPr>
        </p:nvSpPr>
        <p:spPr>
          <a:xfrm>
            <a:off x="671757" y="1730667"/>
            <a:ext cx="8184662" cy="411171"/>
          </a:xfrm>
        </p:spPr>
        <p:txBody>
          <a:bodyPr/>
          <a:lstStyle/>
          <a:p>
            <a:r>
              <a:rPr lang="en-US" sz="2000" dirty="0"/>
              <a:t>"If 2 or more employees request the vacant shift and they meet the above criteria, the employee with the most department seniority will be appointed. If the department seniority is equal, the employee who submitted the request in writing first will be appointed.</a:t>
            </a:r>
          </a:p>
          <a:p>
            <a:endParaRPr lang="en-US" sz="2000" dirty="0"/>
          </a:p>
          <a:p>
            <a:r>
              <a:rPr lang="en-US" sz="2000" dirty="0"/>
              <a:t>“The offering of a formal layoff option prior to granting a transfer request under this sub-article is not a violation of this sub-article. This sub-article is not subject to the grievance procedure.”</a:t>
            </a:r>
          </a:p>
        </p:txBody>
      </p:sp>
    </p:spTree>
    <p:extLst>
      <p:ext uri="{BB962C8B-B14F-4D97-AF65-F5344CB8AC3E}">
        <p14:creationId xmlns:p14="http://schemas.microsoft.com/office/powerpoint/2010/main" val="926363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WFSE: 28.2 Suspended Operations</a:t>
            </a:r>
          </a:p>
        </p:txBody>
      </p:sp>
      <p:sp>
        <p:nvSpPr>
          <p:cNvPr id="4" name="Text Placeholder 5">
            <a:extLst>
              <a:ext uri="{FF2B5EF4-FFF2-40B4-BE49-F238E27FC236}">
                <a16:creationId xmlns:a16="http://schemas.microsoft.com/office/drawing/2014/main" id="{E28CABD9-BAB9-4D26-A097-D275848987AA}"/>
              </a:ext>
            </a:extLst>
          </p:cNvPr>
          <p:cNvSpPr txBox="1">
            <a:spLocks/>
          </p:cNvSpPr>
          <p:nvPr/>
        </p:nvSpPr>
        <p:spPr>
          <a:xfrm>
            <a:off x="671757" y="1730667"/>
            <a:ext cx="8184662" cy="41117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dirty="0"/>
              <a:t>“If unpaid time off is used [during suspended operations], employees have 15 calendar days after operations resume to make up work time lost.”</a:t>
            </a:r>
          </a:p>
          <a:p>
            <a:pPr marL="0" indent="0">
              <a:buNone/>
            </a:pPr>
            <a:r>
              <a:rPr lang="en-US" sz="2000" i="1" dirty="0"/>
              <a:t>Note: Previously, employees had 90 calendar days to make up unpaid time off used during suspended operations. Per current language, supervisors must approve this make-up time, but language was added stating that if a request to make up time was denied, the supervisor will state reasons for the denial in writing.</a:t>
            </a:r>
          </a:p>
          <a:p>
            <a:pPr marL="0" indent="0">
              <a:buNone/>
            </a:pPr>
            <a:endParaRPr lang="en-US" sz="2400" i="1" dirty="0"/>
          </a:p>
          <a:p>
            <a:pPr marL="0" indent="0">
              <a:buNone/>
            </a:pPr>
            <a:r>
              <a:rPr lang="en-US" sz="2400" dirty="0"/>
              <a:t>“Employees must request makeup time within two (2) working days after operations resume.” This was previously 5 days.</a:t>
            </a:r>
          </a:p>
          <a:p>
            <a:pPr marL="0" indent="0">
              <a:buNone/>
            </a:pPr>
            <a:endParaRPr lang="en-US" sz="2400" i="1" dirty="0"/>
          </a:p>
        </p:txBody>
      </p:sp>
    </p:spTree>
    <p:extLst>
      <p:ext uri="{BB962C8B-B14F-4D97-AF65-F5344CB8AC3E}">
        <p14:creationId xmlns:p14="http://schemas.microsoft.com/office/powerpoint/2010/main" val="834934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WFSE:  31.14 Personal Protective Equipment</a:t>
            </a:r>
          </a:p>
        </p:txBody>
      </p:sp>
      <p:sp>
        <p:nvSpPr>
          <p:cNvPr id="4" name="Text Placeholder 3">
            <a:extLst>
              <a:ext uri="{FF2B5EF4-FFF2-40B4-BE49-F238E27FC236}">
                <a16:creationId xmlns:a16="http://schemas.microsoft.com/office/drawing/2014/main" id="{04396353-5F8D-4BE1-8280-DE0E0ED6869B}"/>
              </a:ext>
            </a:extLst>
          </p:cNvPr>
          <p:cNvSpPr>
            <a:spLocks noGrp="1"/>
          </p:cNvSpPr>
          <p:nvPr>
            <p:ph type="body" sz="quarter" idx="12"/>
          </p:nvPr>
        </p:nvSpPr>
        <p:spPr>
          <a:xfrm>
            <a:off x="671757" y="1730667"/>
            <a:ext cx="8184662" cy="411171"/>
          </a:xfrm>
        </p:spPr>
        <p:txBody>
          <a:bodyPr/>
          <a:lstStyle/>
          <a:p>
            <a:r>
              <a:rPr lang="en-US" dirty="0"/>
              <a:t>"The Employer shall provide appropriate PPE to all health care workers in accordance with UW Medicine policy. The Employer shall provide appropriate PPE to all campus employees in accordance with the University’s Department of Environmental Health &amp; Safety policy. No employee will be disciplined or retaliated against for advocating for PPE that they believe is needed for their and others’ safety.”</a:t>
            </a:r>
          </a:p>
        </p:txBody>
      </p:sp>
    </p:spTree>
    <p:extLst>
      <p:ext uri="{BB962C8B-B14F-4D97-AF65-F5344CB8AC3E}">
        <p14:creationId xmlns:p14="http://schemas.microsoft.com/office/powerpoint/2010/main" val="24983048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WFSE:  36.2 Representation (for Corrective Action)</a:t>
            </a:r>
          </a:p>
        </p:txBody>
      </p:sp>
      <p:sp>
        <p:nvSpPr>
          <p:cNvPr id="4" name="Text Placeholder 3">
            <a:extLst>
              <a:ext uri="{FF2B5EF4-FFF2-40B4-BE49-F238E27FC236}">
                <a16:creationId xmlns:a16="http://schemas.microsoft.com/office/drawing/2014/main" id="{04396353-5F8D-4BE1-8280-DE0E0ED6869B}"/>
              </a:ext>
            </a:extLst>
          </p:cNvPr>
          <p:cNvSpPr>
            <a:spLocks noGrp="1"/>
          </p:cNvSpPr>
          <p:nvPr>
            <p:ph type="body" sz="quarter" idx="12"/>
          </p:nvPr>
        </p:nvSpPr>
        <p:spPr>
          <a:xfrm>
            <a:off x="671757" y="1730667"/>
            <a:ext cx="8184662" cy="411171"/>
          </a:xfrm>
        </p:spPr>
        <p:txBody>
          <a:bodyPr/>
          <a:lstStyle/>
          <a:p>
            <a:r>
              <a:rPr lang="en-US" dirty="0"/>
              <a:t>"The Employer will provide at least three (3) business days to allow an employee to secure a Union representative. If notice is given prior to the midpoint of the scheduled shift or if the employee is on paid administrative time off, the day of notification is the first day.”</a:t>
            </a:r>
          </a:p>
        </p:txBody>
      </p:sp>
    </p:spTree>
    <p:extLst>
      <p:ext uri="{BB962C8B-B14F-4D97-AF65-F5344CB8AC3E}">
        <p14:creationId xmlns:p14="http://schemas.microsoft.com/office/powerpoint/2010/main" val="10295849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WFSE: 43.2 New Union Steward in Training</a:t>
            </a:r>
          </a:p>
        </p:txBody>
      </p:sp>
      <p:sp>
        <p:nvSpPr>
          <p:cNvPr id="4" name="Text Placeholder 3"/>
          <p:cNvSpPr>
            <a:spLocks noGrp="1"/>
          </p:cNvSpPr>
          <p:nvPr>
            <p:ph type="body" sz="quarter" idx="12"/>
          </p:nvPr>
        </p:nvSpPr>
        <p:spPr/>
        <p:txBody>
          <a:bodyPr/>
          <a:lstStyle/>
          <a:p>
            <a:r>
              <a:rPr lang="en-US" i="1" dirty="0"/>
              <a:t>Stewards in training may attend, as a second steward, investigatory/fact finding meetings and Step Ones, as well as Step Twos for training purposes. Previously, they were only allowed to attend Step Twos. Language was added stating that the Employer may deny requests for a second steward to attend an investigatory meeting/fact finding within the employee’s department.</a:t>
            </a:r>
          </a:p>
          <a:p>
            <a:endParaRPr lang="en-US" dirty="0"/>
          </a:p>
        </p:txBody>
      </p:sp>
    </p:spTree>
    <p:extLst>
      <p:ext uri="{BB962C8B-B14F-4D97-AF65-F5344CB8AC3E}">
        <p14:creationId xmlns:p14="http://schemas.microsoft.com/office/powerpoint/2010/main" val="4027201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2023-2025 CBAs</a:t>
            </a:r>
          </a:p>
        </p:txBody>
      </p:sp>
      <p:sp>
        <p:nvSpPr>
          <p:cNvPr id="6" name="Text Placeholder 5">
            <a:extLst>
              <a:ext uri="{FF2B5EF4-FFF2-40B4-BE49-F238E27FC236}">
                <a16:creationId xmlns:a16="http://schemas.microsoft.com/office/drawing/2014/main" id="{74E77288-1048-4E0C-BC64-AF70365F84C5}"/>
              </a:ext>
            </a:extLst>
          </p:cNvPr>
          <p:cNvSpPr>
            <a:spLocks noGrp="1"/>
          </p:cNvSpPr>
          <p:nvPr>
            <p:ph type="body" sz="quarter" idx="12"/>
          </p:nvPr>
        </p:nvSpPr>
        <p:spPr/>
        <p:txBody>
          <a:bodyPr/>
          <a:lstStyle/>
          <a:p>
            <a:r>
              <a:rPr lang="en-US" i="1" dirty="0"/>
              <a:t>In the fall of 2022, UWMC-Montlake negotiated the 2023-2025 Collective Bargaining Agreements with WSNA, SEIU 925, and WFSE.</a:t>
            </a:r>
          </a:p>
          <a:p>
            <a:endParaRPr lang="en-US" i="1" dirty="0"/>
          </a:p>
          <a:p>
            <a:r>
              <a:rPr lang="en-US" i="1" dirty="0"/>
              <a:t>Labor Relations expects to bargain the 2025-2027 successor contracts in the Summer/Fall of 2024 (SEIU 925 and WFSE) and Spring of 2025 (WSNA).</a:t>
            </a:r>
          </a:p>
        </p:txBody>
      </p:sp>
    </p:spTree>
    <p:extLst>
      <p:ext uri="{BB962C8B-B14F-4D97-AF65-F5344CB8AC3E}">
        <p14:creationId xmlns:p14="http://schemas.microsoft.com/office/powerpoint/2010/main" val="98896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WFSE and SEIU 925: Movement Between Positions (1/2)</a:t>
            </a:r>
          </a:p>
        </p:txBody>
      </p:sp>
      <p:sp>
        <p:nvSpPr>
          <p:cNvPr id="4" name="Text Placeholder 5">
            <a:extLst>
              <a:ext uri="{FF2B5EF4-FFF2-40B4-BE49-F238E27FC236}">
                <a16:creationId xmlns:a16="http://schemas.microsoft.com/office/drawing/2014/main" id="{E28CABD9-BAB9-4D26-A097-D275848987AA}"/>
              </a:ext>
            </a:extLst>
          </p:cNvPr>
          <p:cNvSpPr txBox="1">
            <a:spLocks/>
          </p:cNvSpPr>
          <p:nvPr/>
        </p:nvSpPr>
        <p:spPr>
          <a:xfrm>
            <a:off x="671757" y="1730667"/>
            <a:ext cx="8184662" cy="41117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dirty="0"/>
              <a:t>Clarified language around reversion rights when moving between positions within the University</a:t>
            </a:r>
          </a:p>
          <a:p>
            <a:pPr lvl="1"/>
            <a:r>
              <a:rPr lang="en-US" sz="2000" dirty="0"/>
              <a:t>Includes Promotion, Lateral, Transfer, and Voluntary Demotion</a:t>
            </a:r>
          </a:p>
          <a:p>
            <a:pPr lvl="1"/>
            <a:r>
              <a:rPr lang="en-US" sz="2000" dirty="0"/>
              <a:t>Reversion rights generally include reassignment in the same classification in the same department as their former position, or being placed on the rehire list</a:t>
            </a:r>
          </a:p>
          <a:p>
            <a:r>
              <a:rPr lang="en-US" sz="2400" dirty="0"/>
              <a:t>For SEIU 925, trial service period for lateral movements changed from 6 months to 6 weeks; No change for WFSE.</a:t>
            </a:r>
          </a:p>
          <a:p>
            <a:r>
              <a:rPr lang="en-US" sz="2400" i="1" dirty="0"/>
              <a:t>Note: The changes are slightly different for each contract, so make sure you are always checking the contract when in doubt!</a:t>
            </a:r>
          </a:p>
        </p:txBody>
      </p:sp>
    </p:spTree>
    <p:extLst>
      <p:ext uri="{BB962C8B-B14F-4D97-AF65-F5344CB8AC3E}">
        <p14:creationId xmlns:p14="http://schemas.microsoft.com/office/powerpoint/2010/main" val="13620043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71756" y="1981173"/>
            <a:ext cx="7953769" cy="1717836"/>
          </a:xfrm>
        </p:spPr>
        <p:txBody>
          <a:bodyPr>
            <a:normAutofit/>
          </a:bodyPr>
          <a:lstStyle/>
          <a:p>
            <a:r>
              <a:rPr lang="en-US" dirty="0"/>
              <a:t>Compensation</a:t>
            </a:r>
          </a:p>
        </p:txBody>
      </p:sp>
    </p:spTree>
    <p:extLst>
      <p:ext uri="{BB962C8B-B14F-4D97-AF65-F5344CB8AC3E}">
        <p14:creationId xmlns:p14="http://schemas.microsoft.com/office/powerpoint/2010/main" val="33410478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925 and WFSE: Rest Between Shift</a:t>
            </a:r>
          </a:p>
        </p:txBody>
      </p:sp>
      <p:sp>
        <p:nvSpPr>
          <p:cNvPr id="4" name="Text Placeholder 3"/>
          <p:cNvSpPr>
            <a:spLocks noGrp="1"/>
          </p:cNvSpPr>
          <p:nvPr>
            <p:ph type="body" sz="quarter" idx="12"/>
          </p:nvPr>
        </p:nvSpPr>
        <p:spPr/>
        <p:txBody>
          <a:bodyPr/>
          <a:lstStyle/>
          <a:p>
            <a:r>
              <a:rPr lang="en-US" sz="2000" i="1" dirty="0"/>
              <a:t>SEIU 925 </a:t>
            </a:r>
            <a:r>
              <a:rPr lang="en-US" sz="2000" dirty="0"/>
              <a:t>– </a:t>
            </a:r>
            <a:r>
              <a:rPr lang="en-US" sz="2000" b="1" dirty="0"/>
              <a:t>Health Care Professional/Laboratory Technical bargaining unit. </a:t>
            </a:r>
            <a:r>
              <a:rPr lang="en-US" sz="2000" dirty="0"/>
              <a:t>In scheduling work assignments, the Employer will make a good faith effort to provide each employee with at least 11 hours off duty between shifts. In the event an employee is required to work with less than 11 hours off duty between shifts, all time worked within this 11-hour period shall be at time and one-half.</a:t>
            </a:r>
          </a:p>
          <a:p>
            <a:endParaRPr lang="en-US" sz="2000" i="1" dirty="0"/>
          </a:p>
          <a:p>
            <a:r>
              <a:rPr lang="en-US" sz="2000" i="1" dirty="0"/>
              <a:t>WFSE – </a:t>
            </a:r>
            <a:r>
              <a:rPr lang="en-US" sz="2000" b="1" dirty="0"/>
              <a:t>Surgical Technologists, Patient Care Techs, Mental Health Specialists, and Hospital Assistants. </a:t>
            </a:r>
            <a:r>
              <a:rPr lang="en-US" sz="2000" dirty="0"/>
              <a:t>In scheduling work assignments, the Employer will make a good faith effort to provide each employee with at least 10 hours off duty between shifts. In the event an employee is required to work with less than 10 hours off duty between shifts, all time worked within this 10-hour period shall be at time and one-half.</a:t>
            </a:r>
          </a:p>
          <a:p>
            <a:endParaRPr lang="en-US" sz="2000" dirty="0"/>
          </a:p>
        </p:txBody>
      </p:sp>
    </p:spTree>
    <p:extLst>
      <p:ext uri="{BB962C8B-B14F-4D97-AF65-F5344CB8AC3E}">
        <p14:creationId xmlns:p14="http://schemas.microsoft.com/office/powerpoint/2010/main" val="29365519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925 and WFSE: Field Training Officer</a:t>
            </a:r>
          </a:p>
        </p:txBody>
      </p:sp>
      <p:sp>
        <p:nvSpPr>
          <p:cNvPr id="4" name="Text Placeholder 5">
            <a:extLst>
              <a:ext uri="{FF2B5EF4-FFF2-40B4-BE49-F238E27FC236}">
                <a16:creationId xmlns:a16="http://schemas.microsoft.com/office/drawing/2014/main" id="{E28CABD9-BAB9-4D26-A097-D275848987AA}"/>
              </a:ext>
            </a:extLst>
          </p:cNvPr>
          <p:cNvSpPr txBox="1">
            <a:spLocks/>
          </p:cNvSpPr>
          <p:nvPr/>
        </p:nvSpPr>
        <p:spPr>
          <a:xfrm>
            <a:off x="671757" y="1730667"/>
            <a:ext cx="8184662" cy="41117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dirty="0"/>
              <a:t>“When a Hospital Security Officer has been designated as a Field Training Officer for a new employee, they will receive 7% increase for all the hours they provide direct training/instruction.”</a:t>
            </a:r>
          </a:p>
          <a:p>
            <a:pPr marL="0" indent="0">
              <a:buNone/>
            </a:pPr>
            <a:endParaRPr lang="en-US" sz="2400" dirty="0"/>
          </a:p>
          <a:p>
            <a:pPr marL="0" indent="0">
              <a:buNone/>
            </a:pPr>
            <a:r>
              <a:rPr lang="en-US" sz="2400" i="1" dirty="0"/>
              <a:t>Note: This is an increase from 5% for WFSE; SEIU 925 did not previously have this premium.</a:t>
            </a:r>
          </a:p>
          <a:p>
            <a:pPr marL="0" indent="0">
              <a:buNone/>
            </a:pPr>
            <a:r>
              <a:rPr lang="en-US" sz="2000" dirty="0"/>
              <a:t> </a:t>
            </a:r>
          </a:p>
          <a:p>
            <a:pPr marL="0" indent="0">
              <a:buNone/>
            </a:pPr>
            <a:endParaRPr lang="en-US" sz="2400" dirty="0"/>
          </a:p>
        </p:txBody>
      </p:sp>
    </p:spTree>
    <p:extLst>
      <p:ext uri="{BB962C8B-B14F-4D97-AF65-F5344CB8AC3E}">
        <p14:creationId xmlns:p14="http://schemas.microsoft.com/office/powerpoint/2010/main" val="14396054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925 and WFSE:  Educational Support Funds</a:t>
            </a:r>
          </a:p>
        </p:txBody>
      </p:sp>
      <p:sp>
        <p:nvSpPr>
          <p:cNvPr id="4" name="Text Placeholder 3">
            <a:extLst>
              <a:ext uri="{FF2B5EF4-FFF2-40B4-BE49-F238E27FC236}">
                <a16:creationId xmlns:a16="http://schemas.microsoft.com/office/drawing/2014/main" id="{04396353-5F8D-4BE1-8280-DE0E0ED6869B}"/>
              </a:ext>
            </a:extLst>
          </p:cNvPr>
          <p:cNvSpPr>
            <a:spLocks noGrp="1"/>
          </p:cNvSpPr>
          <p:nvPr>
            <p:ph type="body" sz="quarter" idx="12"/>
          </p:nvPr>
        </p:nvSpPr>
        <p:spPr>
          <a:xfrm>
            <a:off x="671757" y="1730667"/>
            <a:ext cx="8184662" cy="411171"/>
          </a:xfrm>
        </p:spPr>
        <p:txBody>
          <a:bodyPr/>
          <a:lstStyle/>
          <a:p>
            <a:r>
              <a:rPr lang="en-US" i="1" dirty="0"/>
              <a:t>Educational Support Funds increased from $200 to $400, pro rated for part time, per fiscal year, for the following:</a:t>
            </a:r>
          </a:p>
          <a:p>
            <a:endParaRPr lang="en-US" i="1" dirty="0"/>
          </a:p>
          <a:p>
            <a:pPr marL="342900" indent="-342900">
              <a:buFont typeface="Arial" panose="020B0604020202020204" pitchFamily="34" charset="0"/>
              <a:buChar char="•"/>
            </a:pPr>
            <a:r>
              <a:rPr lang="en-US" dirty="0"/>
              <a:t>SEIU 925 – Surgical Technologists</a:t>
            </a:r>
          </a:p>
          <a:p>
            <a:pPr marL="342900" indent="-342900">
              <a:buFont typeface="Arial" panose="020B0604020202020204" pitchFamily="34" charset="0"/>
              <a:buChar char="•"/>
            </a:pPr>
            <a:r>
              <a:rPr lang="en-US" dirty="0"/>
              <a:t>WFSE – Surgical Technologists and Hospital Central Services Technicians</a:t>
            </a:r>
          </a:p>
        </p:txBody>
      </p:sp>
    </p:spTree>
    <p:extLst>
      <p:ext uri="{BB962C8B-B14F-4D97-AF65-F5344CB8AC3E}">
        <p14:creationId xmlns:p14="http://schemas.microsoft.com/office/powerpoint/2010/main" val="26978849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925: Modality Pay</a:t>
            </a:r>
          </a:p>
        </p:txBody>
      </p:sp>
      <p:sp>
        <p:nvSpPr>
          <p:cNvPr id="4" name="Text Placeholder 3"/>
          <p:cNvSpPr>
            <a:spLocks noGrp="1"/>
          </p:cNvSpPr>
          <p:nvPr>
            <p:ph type="body" sz="quarter" idx="12"/>
          </p:nvPr>
        </p:nvSpPr>
        <p:spPr/>
        <p:txBody>
          <a:bodyPr/>
          <a:lstStyle/>
          <a:p>
            <a:r>
              <a:rPr lang="en-US" i="1" dirty="0"/>
              <a:t>The Advanced Cardiac Technologist series is now eligible for Modality Pay.</a:t>
            </a:r>
          </a:p>
          <a:p>
            <a:endParaRPr lang="en-US" dirty="0"/>
          </a:p>
          <a:p>
            <a:pPr marL="342900" indent="-342900">
              <a:buFont typeface="Arial" panose="020B0604020202020204" pitchFamily="34" charset="0"/>
              <a:buChar char="•"/>
            </a:pPr>
            <a:r>
              <a:rPr lang="en-US" dirty="0"/>
              <a:t>$1.25/hour for staff in training for a new modality</a:t>
            </a:r>
          </a:p>
          <a:p>
            <a:pPr marL="342900" indent="-342900">
              <a:buFont typeface="Arial" panose="020B0604020202020204" pitchFamily="34" charset="0"/>
              <a:buChar char="•"/>
            </a:pPr>
            <a:r>
              <a:rPr lang="en-US" dirty="0"/>
              <a:t>$1.50/hour for staff assigned to a modality other than that described in the classification of the position</a:t>
            </a:r>
          </a:p>
          <a:p>
            <a:pPr marL="342900" indent="-342900">
              <a:buFont typeface="Arial" panose="020B0604020202020204" pitchFamily="34" charset="0"/>
              <a:buChar char="•"/>
            </a:pPr>
            <a:r>
              <a:rPr lang="en-US" dirty="0"/>
              <a:t>$1.75/hour for staff assigned as preceptor</a:t>
            </a:r>
          </a:p>
          <a:p>
            <a:endParaRPr lang="en-US" sz="2000" dirty="0"/>
          </a:p>
        </p:txBody>
      </p:sp>
    </p:spTree>
    <p:extLst>
      <p:ext uri="{BB962C8B-B14F-4D97-AF65-F5344CB8AC3E}">
        <p14:creationId xmlns:p14="http://schemas.microsoft.com/office/powerpoint/2010/main" val="26610221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925: Article 12 - Certification</a:t>
            </a:r>
          </a:p>
        </p:txBody>
      </p:sp>
      <p:sp>
        <p:nvSpPr>
          <p:cNvPr id="4" name="Text Placeholder 5">
            <a:extLst>
              <a:ext uri="{FF2B5EF4-FFF2-40B4-BE49-F238E27FC236}">
                <a16:creationId xmlns:a16="http://schemas.microsoft.com/office/drawing/2014/main" id="{E28CABD9-BAB9-4D26-A097-D275848987AA}"/>
              </a:ext>
            </a:extLst>
          </p:cNvPr>
          <p:cNvSpPr txBox="1">
            <a:spLocks/>
          </p:cNvSpPr>
          <p:nvPr/>
        </p:nvSpPr>
        <p:spPr>
          <a:xfrm>
            <a:off x="671757" y="1730667"/>
            <a:ext cx="8184662" cy="41117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000" i="1" dirty="0"/>
              <a:t>The article was updated to include all job classes that should receive certification or registration pay. Classifications include:</a:t>
            </a:r>
          </a:p>
          <a:p>
            <a:pPr>
              <a:buFont typeface="Arial" panose="020B0604020202020204" pitchFamily="34" charset="0"/>
              <a:buChar char="•"/>
            </a:pPr>
            <a:r>
              <a:rPr lang="en-US" sz="2000" dirty="0"/>
              <a:t>Anesthesiology Tech 2</a:t>
            </a:r>
          </a:p>
          <a:p>
            <a:pPr>
              <a:buFont typeface="Arial" panose="020B0604020202020204" pitchFamily="34" charset="0"/>
              <a:buChar char="•"/>
            </a:pPr>
            <a:r>
              <a:rPr lang="en-US" sz="2000" dirty="0"/>
              <a:t>Diagnostic Medical Sonographer, Lead, and Supervisor</a:t>
            </a:r>
          </a:p>
          <a:p>
            <a:pPr>
              <a:buFont typeface="Arial" panose="020B0604020202020204" pitchFamily="34" charset="0"/>
              <a:buChar char="•"/>
            </a:pPr>
            <a:r>
              <a:rPr lang="en-US" sz="2000" dirty="0"/>
              <a:t>End Tech 1, 2, and 3</a:t>
            </a:r>
          </a:p>
          <a:p>
            <a:pPr>
              <a:buFont typeface="Arial" panose="020B0604020202020204" pitchFamily="34" charset="0"/>
              <a:buChar char="•"/>
            </a:pPr>
            <a:r>
              <a:rPr lang="en-US" sz="2000" dirty="0"/>
              <a:t>Imagining Technologist series</a:t>
            </a:r>
          </a:p>
          <a:p>
            <a:pPr>
              <a:buFont typeface="Arial" panose="020B0604020202020204" pitchFamily="34" charset="0"/>
              <a:buChar char="•"/>
            </a:pPr>
            <a:r>
              <a:rPr lang="en-US" sz="2000" dirty="0"/>
              <a:t>Nuclear Medicine Technologist 1, 2, Lead, Supervisor, and PET/CT</a:t>
            </a:r>
          </a:p>
          <a:p>
            <a:pPr>
              <a:buFont typeface="Arial" panose="020B0604020202020204" pitchFamily="34" charset="0"/>
              <a:buChar char="•"/>
            </a:pPr>
            <a:r>
              <a:rPr lang="en-US" sz="2000" dirty="0"/>
              <a:t>Occupational and Physical Therapists 1, 2, and 3 (and PT Specialist)</a:t>
            </a:r>
          </a:p>
          <a:p>
            <a:pPr>
              <a:buFont typeface="Arial" panose="020B0604020202020204" pitchFamily="34" charset="0"/>
              <a:buChar char="•"/>
            </a:pPr>
            <a:r>
              <a:rPr lang="en-US" sz="2000" dirty="0"/>
              <a:t>Physical Therapist Assistant 1 and 2</a:t>
            </a:r>
          </a:p>
          <a:p>
            <a:pPr>
              <a:buFont typeface="Arial" panose="020B0604020202020204" pitchFamily="34" charset="0"/>
              <a:buChar char="•"/>
            </a:pPr>
            <a:r>
              <a:rPr lang="en-US" sz="2000" dirty="0"/>
              <a:t>Registered Dietitian</a:t>
            </a:r>
          </a:p>
          <a:p>
            <a:pPr>
              <a:buFont typeface="Arial" panose="020B0604020202020204" pitchFamily="34" charset="0"/>
              <a:buChar char="•"/>
            </a:pPr>
            <a:r>
              <a:rPr lang="en-US" sz="2000" dirty="0"/>
              <a:t>Respiratory Care Lead, Practitioner, and Specialist</a:t>
            </a:r>
          </a:p>
          <a:p>
            <a:pPr>
              <a:buFont typeface="Arial" panose="020B0604020202020204" pitchFamily="34" charset="0"/>
              <a:buChar char="•"/>
            </a:pPr>
            <a:r>
              <a:rPr lang="en-US" sz="2000" dirty="0"/>
              <a:t>Surgical Technologist and Lead</a:t>
            </a:r>
          </a:p>
          <a:p>
            <a:pPr marL="0" indent="0">
              <a:buNone/>
            </a:pPr>
            <a:r>
              <a:rPr lang="en-US" sz="2000" dirty="0"/>
              <a:t> </a:t>
            </a:r>
          </a:p>
          <a:p>
            <a:pPr marL="0" indent="0">
              <a:buNone/>
            </a:pPr>
            <a:endParaRPr lang="en-US" sz="2400" dirty="0"/>
          </a:p>
        </p:txBody>
      </p:sp>
    </p:spTree>
    <p:extLst>
      <p:ext uri="{BB962C8B-B14F-4D97-AF65-F5344CB8AC3E}">
        <p14:creationId xmlns:p14="http://schemas.microsoft.com/office/powerpoint/2010/main" val="30441297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WFSE: Article 62 - Certification</a:t>
            </a:r>
          </a:p>
        </p:txBody>
      </p:sp>
      <p:sp>
        <p:nvSpPr>
          <p:cNvPr id="4" name="Text Placeholder 5">
            <a:extLst>
              <a:ext uri="{FF2B5EF4-FFF2-40B4-BE49-F238E27FC236}">
                <a16:creationId xmlns:a16="http://schemas.microsoft.com/office/drawing/2014/main" id="{E28CABD9-BAB9-4D26-A097-D275848987AA}"/>
              </a:ext>
            </a:extLst>
          </p:cNvPr>
          <p:cNvSpPr txBox="1">
            <a:spLocks/>
          </p:cNvSpPr>
          <p:nvPr/>
        </p:nvSpPr>
        <p:spPr>
          <a:xfrm>
            <a:off x="671757" y="1730667"/>
            <a:ext cx="8184662" cy="41117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000" i="1" dirty="0"/>
              <a:t>A new article was added outlining $1.25 Certification/Registration Pay for certain hospital technical employees. Classifications include: </a:t>
            </a:r>
          </a:p>
          <a:p>
            <a:pPr>
              <a:buFont typeface="Arial" panose="020B0604020202020204" pitchFamily="34" charset="0"/>
              <a:buChar char="•"/>
            </a:pPr>
            <a:r>
              <a:rPr lang="en-US" sz="2000" dirty="0"/>
              <a:t>Biomedical Electronics Technician 1, 2, 3, and Lead</a:t>
            </a:r>
          </a:p>
          <a:p>
            <a:pPr>
              <a:buFont typeface="Arial" panose="020B0604020202020204" pitchFamily="34" charset="0"/>
              <a:buChar char="•"/>
            </a:pPr>
            <a:r>
              <a:rPr lang="en-US" sz="2000" dirty="0"/>
              <a:t>Hospital Services Tech Trainee, 1, 2, and Lead</a:t>
            </a:r>
          </a:p>
          <a:p>
            <a:pPr>
              <a:buFont typeface="Arial" panose="020B0604020202020204" pitchFamily="34" charset="0"/>
              <a:buChar char="•"/>
            </a:pPr>
            <a:r>
              <a:rPr lang="en-US" sz="2000" dirty="0"/>
              <a:t>Surgical Technologist</a:t>
            </a:r>
          </a:p>
          <a:p>
            <a:pPr marL="0" indent="0">
              <a:buNone/>
            </a:pPr>
            <a:r>
              <a:rPr lang="en-US" sz="2000" dirty="0"/>
              <a:t> </a:t>
            </a:r>
          </a:p>
          <a:p>
            <a:pPr marL="0" indent="0">
              <a:buNone/>
            </a:pPr>
            <a:endParaRPr lang="en-US" sz="2400" dirty="0"/>
          </a:p>
        </p:txBody>
      </p:sp>
    </p:spTree>
    <p:extLst>
      <p:ext uri="{BB962C8B-B14F-4D97-AF65-F5344CB8AC3E}">
        <p14:creationId xmlns:p14="http://schemas.microsoft.com/office/powerpoint/2010/main" val="36207218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925: Pre-Scheduled Voluntary Double-Time </a:t>
            </a:r>
          </a:p>
        </p:txBody>
      </p:sp>
      <p:sp>
        <p:nvSpPr>
          <p:cNvPr id="4" name="Text Placeholder 3">
            <a:extLst>
              <a:ext uri="{FF2B5EF4-FFF2-40B4-BE49-F238E27FC236}">
                <a16:creationId xmlns:a16="http://schemas.microsoft.com/office/drawing/2014/main" id="{04396353-5F8D-4BE1-8280-DE0E0ED6869B}"/>
              </a:ext>
            </a:extLst>
          </p:cNvPr>
          <p:cNvSpPr>
            <a:spLocks noGrp="1"/>
          </p:cNvSpPr>
          <p:nvPr>
            <p:ph type="body" sz="quarter" idx="12"/>
          </p:nvPr>
        </p:nvSpPr>
        <p:spPr>
          <a:xfrm>
            <a:off x="671757" y="1730667"/>
            <a:ext cx="8184662" cy="411171"/>
          </a:xfrm>
        </p:spPr>
        <p:txBody>
          <a:bodyPr/>
          <a:lstStyle/>
          <a:p>
            <a:r>
              <a:rPr lang="en-US" dirty="0"/>
              <a:t>“During negotiations for the 2023-2025 successor agreement, the parties reached agreement on the following regarding Pre-Scheduled Voluntary Double-Time at Harborview, UWMC-Montlake, and UWMC-Northwest.</a:t>
            </a:r>
          </a:p>
          <a:p>
            <a:endParaRPr lang="en-US" dirty="0"/>
          </a:p>
          <a:p>
            <a:r>
              <a:rPr lang="en-US" dirty="0"/>
              <a:t>“After the initial scheduled bid is incorporated and posted, and the employer has sent out notice for staff, including Nonpermanent and Intermittent Employees, the Employer may offer pre-scheduled voluntary double-time shifts for any classification.  The determination of critical staffing needs and the double-time shift incentive is at the sole discretion of the Unit Manager.” </a:t>
            </a:r>
          </a:p>
        </p:txBody>
      </p:sp>
    </p:spTree>
    <p:extLst>
      <p:ext uri="{BB962C8B-B14F-4D97-AF65-F5344CB8AC3E}">
        <p14:creationId xmlns:p14="http://schemas.microsoft.com/office/powerpoint/2010/main" val="17452625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All CBAs: Standby</a:t>
            </a:r>
          </a:p>
        </p:txBody>
      </p:sp>
      <p:sp>
        <p:nvSpPr>
          <p:cNvPr id="3" name="Text Placeholder 2"/>
          <p:cNvSpPr>
            <a:spLocks noGrp="1"/>
          </p:cNvSpPr>
          <p:nvPr>
            <p:ph type="body" sz="quarter" idx="11"/>
          </p:nvPr>
        </p:nvSpPr>
        <p:spPr/>
        <p:txBody>
          <a:bodyPr/>
          <a:lstStyle/>
          <a:p>
            <a:r>
              <a:rPr lang="en-US" i="1" dirty="0"/>
              <a:t>WSNA - increased to $7/hour</a:t>
            </a:r>
          </a:p>
          <a:p>
            <a:r>
              <a:rPr lang="en-US" i="1" dirty="0"/>
              <a:t>WFSE select healthcare classifications – increased to $6/hour</a:t>
            </a:r>
          </a:p>
          <a:p>
            <a:r>
              <a:rPr lang="en-US" i="1" dirty="0"/>
              <a:t>SEIU 925 Health Care Professional/Laboratory Technical Unit – increased to $6/hour</a:t>
            </a:r>
          </a:p>
          <a:p>
            <a:r>
              <a:rPr lang="en-US" i="1" dirty="0"/>
              <a:t>This eliminated tiered standby, in which Standby hours over 30 hours were paid at a different rate</a:t>
            </a:r>
          </a:p>
        </p:txBody>
      </p:sp>
    </p:spTree>
    <p:extLst>
      <p:ext uri="{BB962C8B-B14F-4D97-AF65-F5344CB8AC3E}">
        <p14:creationId xmlns:p14="http://schemas.microsoft.com/office/powerpoint/2010/main" val="1998603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WSNA UWMC-ML: 10.6 Temporary Assignment to a Higher Position</a:t>
            </a:r>
          </a:p>
        </p:txBody>
      </p:sp>
      <p:sp>
        <p:nvSpPr>
          <p:cNvPr id="4" name="Text Placeholder 3"/>
          <p:cNvSpPr>
            <a:spLocks noGrp="1"/>
          </p:cNvSpPr>
          <p:nvPr>
            <p:ph type="body" sz="quarter" idx="12"/>
          </p:nvPr>
        </p:nvSpPr>
        <p:spPr/>
        <p:txBody>
          <a:bodyPr/>
          <a:lstStyle/>
          <a:p>
            <a:r>
              <a:rPr lang="en-US" sz="2400" dirty="0">
                <a:latin typeface="Uni Sans Regular"/>
              </a:rPr>
              <a:t>“Whenever a nurse is temporarily assigned in writing by the Employer to regularly perform the principal duties of a higher-level position, they shall be paid a temporary salary increase (TSI) of at least 5% over the present salary.”</a:t>
            </a:r>
          </a:p>
          <a:p>
            <a:endParaRPr lang="en-US" dirty="0"/>
          </a:p>
          <a:p>
            <a:r>
              <a:rPr lang="en-US" i="1" dirty="0"/>
              <a:t>Note: </a:t>
            </a:r>
            <a:r>
              <a:rPr lang="en-US" sz="2400" i="1" dirty="0">
                <a:latin typeface="Uni Sans Regular"/>
              </a:rPr>
              <a:t>Nurses used to only receive TSI after 5 or more scheduled working days in the higher level position. Now, they receive it immediately.</a:t>
            </a:r>
          </a:p>
        </p:txBody>
      </p:sp>
    </p:spTree>
    <p:extLst>
      <p:ext uri="{BB962C8B-B14F-4D97-AF65-F5344CB8AC3E}">
        <p14:creationId xmlns:p14="http://schemas.microsoft.com/office/powerpoint/2010/main" val="28377626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925: 45.9 Standby Pay</a:t>
            </a:r>
          </a:p>
        </p:txBody>
      </p:sp>
      <p:sp>
        <p:nvSpPr>
          <p:cNvPr id="4" name="Text Placeholder 3"/>
          <p:cNvSpPr>
            <a:spLocks noGrp="1"/>
          </p:cNvSpPr>
          <p:nvPr>
            <p:ph type="body" sz="quarter" idx="12"/>
          </p:nvPr>
        </p:nvSpPr>
        <p:spPr>
          <a:xfrm>
            <a:off x="671757" y="1730667"/>
            <a:ext cx="8184662" cy="1504023"/>
          </a:xfrm>
        </p:spPr>
        <p:txBody>
          <a:bodyPr/>
          <a:lstStyle/>
          <a:p>
            <a:pPr marL="342900" indent="-342900">
              <a:buFont typeface="Arial" panose="020B0604020202020204" pitchFamily="34" charset="0"/>
              <a:buChar char="•"/>
            </a:pPr>
            <a:r>
              <a:rPr lang="en-US" i="1" dirty="0"/>
              <a:t>New SEIU 925 language states that callback pay doesn’t apply until 30 minutes after the end of a scheduled shift. The requirement that callback doesn’t apply unless the employee has left the premises was removed.</a:t>
            </a:r>
          </a:p>
          <a:p>
            <a:endParaRPr lang="en-US" i="1" dirty="0"/>
          </a:p>
          <a:p>
            <a:r>
              <a:rPr lang="en-US" sz="3000" dirty="0">
                <a:latin typeface="Encode Sans Normal Black"/>
              </a:rPr>
              <a:t>WFSE 45.9: Standby</a:t>
            </a:r>
          </a:p>
          <a:p>
            <a:pPr marL="342900" indent="-342900">
              <a:buFont typeface="Arial" panose="020B0604020202020204" pitchFamily="34" charset="0"/>
              <a:buChar char="•"/>
            </a:pPr>
            <a:r>
              <a:rPr lang="en-US" i="1" dirty="0"/>
              <a:t>WFSE skilled Trades classifications – increased from $2/hour to $3/hour</a:t>
            </a:r>
          </a:p>
          <a:p>
            <a:pPr marL="342900" indent="-342900">
              <a:buFont typeface="Arial" panose="020B0604020202020204" pitchFamily="34" charset="0"/>
              <a:buChar char="•"/>
            </a:pPr>
            <a:r>
              <a:rPr lang="en-US" i="1" dirty="0"/>
              <a:t>All other classifications remains $2/hour</a:t>
            </a:r>
          </a:p>
          <a:p>
            <a:endParaRPr lang="en-US" i="1" dirty="0"/>
          </a:p>
        </p:txBody>
      </p:sp>
    </p:spTree>
    <p:extLst>
      <p:ext uri="{BB962C8B-B14F-4D97-AF65-F5344CB8AC3E}">
        <p14:creationId xmlns:p14="http://schemas.microsoft.com/office/powerpoint/2010/main" val="15790853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WFSE and SEIU 925: R&amp;R and Market Increases</a:t>
            </a:r>
          </a:p>
        </p:txBody>
      </p:sp>
      <p:sp>
        <p:nvSpPr>
          <p:cNvPr id="4" name="Text Placeholder 3"/>
          <p:cNvSpPr>
            <a:spLocks noGrp="1"/>
          </p:cNvSpPr>
          <p:nvPr>
            <p:ph type="body" sz="quarter" idx="12"/>
          </p:nvPr>
        </p:nvSpPr>
        <p:spPr/>
        <p:txBody>
          <a:bodyPr/>
          <a:lstStyle/>
          <a:p>
            <a:r>
              <a:rPr lang="en-US" i="1" dirty="0"/>
              <a:t>Select classifications received recruitment and retention increases ranging from 2% to 12%.</a:t>
            </a:r>
          </a:p>
        </p:txBody>
      </p:sp>
    </p:spTree>
    <p:extLst>
      <p:ext uri="{BB962C8B-B14F-4D97-AF65-F5344CB8AC3E}">
        <p14:creationId xmlns:p14="http://schemas.microsoft.com/office/powerpoint/2010/main" val="23775152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All CBAs: General Wage Increases</a:t>
            </a:r>
          </a:p>
        </p:txBody>
      </p:sp>
      <p:sp>
        <p:nvSpPr>
          <p:cNvPr id="3" name="Text Placeholder 2"/>
          <p:cNvSpPr>
            <a:spLocks noGrp="1"/>
          </p:cNvSpPr>
          <p:nvPr>
            <p:ph type="body" sz="quarter" idx="11"/>
          </p:nvPr>
        </p:nvSpPr>
        <p:spPr/>
        <p:txBody>
          <a:bodyPr/>
          <a:lstStyle/>
          <a:p>
            <a:r>
              <a:rPr lang="en-US" dirty="0"/>
              <a:t>Across-the-Boards: WSNA, SEIU 925, &amp; WFSE</a:t>
            </a:r>
          </a:p>
          <a:p>
            <a:pPr lvl="1"/>
            <a:r>
              <a:rPr lang="en-US" dirty="0"/>
              <a:t>July 1, 2023: 4% across-the-board</a:t>
            </a:r>
          </a:p>
          <a:p>
            <a:pPr lvl="1"/>
            <a:r>
              <a:rPr lang="en-US" dirty="0"/>
              <a:t>July 1, 2024: 3% across-the-board</a:t>
            </a:r>
          </a:p>
          <a:p>
            <a:r>
              <a:rPr lang="en-US" dirty="0"/>
              <a:t>Healthcare Pay Tables in WSNA, SEIU 925, &amp; WFSE</a:t>
            </a:r>
          </a:p>
          <a:p>
            <a:pPr lvl="1"/>
            <a:r>
              <a:rPr lang="en-US" dirty="0">
                <a:solidFill>
                  <a:schemeClr val="accent6">
                    <a:lumMod val="40000"/>
                    <a:lumOff val="60000"/>
                  </a:schemeClr>
                </a:solidFill>
              </a:rPr>
              <a:t>January 1, 2023: 4% R&amp;R increase (complete)</a:t>
            </a:r>
          </a:p>
          <a:p>
            <a:pPr lvl="1"/>
            <a:r>
              <a:rPr lang="en-US" dirty="0"/>
              <a:t>July 1, 2023: 5% R&amp;R increase</a:t>
            </a:r>
          </a:p>
          <a:p>
            <a:pPr marL="457200" lvl="1" indent="0">
              <a:buNone/>
            </a:pPr>
            <a:endParaRPr lang="en-US" dirty="0"/>
          </a:p>
        </p:txBody>
      </p:sp>
    </p:spTree>
    <p:extLst>
      <p:ext uri="{BB962C8B-B14F-4D97-AF65-F5344CB8AC3E}">
        <p14:creationId xmlns:p14="http://schemas.microsoft.com/office/powerpoint/2010/main" val="30910225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Questions?</a:t>
            </a:r>
          </a:p>
        </p:txBody>
      </p:sp>
    </p:spTree>
    <p:extLst>
      <p:ext uri="{BB962C8B-B14F-4D97-AF65-F5344CB8AC3E}">
        <p14:creationId xmlns:p14="http://schemas.microsoft.com/office/powerpoint/2010/main" val="1712628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WSNA UWMC-ML: 10.7 Preceptor Pay</a:t>
            </a:r>
          </a:p>
        </p:txBody>
      </p:sp>
      <p:sp>
        <p:nvSpPr>
          <p:cNvPr id="3" name="Text Placeholder 2"/>
          <p:cNvSpPr>
            <a:spLocks noGrp="1"/>
          </p:cNvSpPr>
          <p:nvPr>
            <p:ph type="body" sz="quarter" idx="11"/>
          </p:nvPr>
        </p:nvSpPr>
        <p:spPr/>
        <p:txBody>
          <a:bodyPr/>
          <a:lstStyle/>
          <a:p>
            <a:r>
              <a:rPr lang="en-US" sz="2000" i="1" dirty="0"/>
              <a:t>Precepting pay can now be earned for precepting travelers and senior student fulfilling their practicum. (In addition to precepting new employees.)</a:t>
            </a:r>
          </a:p>
        </p:txBody>
      </p:sp>
    </p:spTree>
    <p:extLst>
      <p:ext uri="{BB962C8B-B14F-4D97-AF65-F5344CB8AC3E}">
        <p14:creationId xmlns:p14="http://schemas.microsoft.com/office/powerpoint/2010/main" val="837751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WSNA UWMC-ML: Emergency Department Standby</a:t>
            </a:r>
          </a:p>
        </p:txBody>
      </p:sp>
      <p:sp>
        <p:nvSpPr>
          <p:cNvPr id="4" name="Text Placeholder 3"/>
          <p:cNvSpPr>
            <a:spLocks noGrp="1"/>
          </p:cNvSpPr>
          <p:nvPr>
            <p:ph type="body" sz="quarter" idx="12"/>
          </p:nvPr>
        </p:nvSpPr>
        <p:spPr/>
        <p:txBody>
          <a:bodyPr/>
          <a:lstStyle/>
          <a:p>
            <a:r>
              <a:rPr lang="en-US" i="1" dirty="0"/>
              <a:t>Language requiring mandatory RN standby in the Emergency Department was stricken.</a:t>
            </a:r>
            <a:endParaRPr lang="en-US" sz="2400" i="1" dirty="0">
              <a:latin typeface="Uni Sans Regular"/>
            </a:endParaRPr>
          </a:p>
        </p:txBody>
      </p:sp>
    </p:spTree>
    <p:extLst>
      <p:ext uri="{BB962C8B-B14F-4D97-AF65-F5344CB8AC3E}">
        <p14:creationId xmlns:p14="http://schemas.microsoft.com/office/powerpoint/2010/main" val="1745991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WSNA UWMC-ML 10.8 Float Pay</a:t>
            </a:r>
          </a:p>
        </p:txBody>
      </p:sp>
      <p:sp>
        <p:nvSpPr>
          <p:cNvPr id="4" name="Text Placeholder 3"/>
          <p:cNvSpPr>
            <a:spLocks noGrp="1"/>
          </p:cNvSpPr>
          <p:nvPr>
            <p:ph type="body" sz="quarter" idx="12"/>
          </p:nvPr>
        </p:nvSpPr>
        <p:spPr/>
        <p:txBody>
          <a:bodyPr/>
          <a:lstStyle/>
          <a:p>
            <a:r>
              <a:rPr lang="en-US" i="1" dirty="0"/>
              <a:t>Float Pay for RNs in the Resource Team/Float Pool was increased from $4 to $5/hour, which now matches UWMC-NW.</a:t>
            </a:r>
          </a:p>
          <a:p>
            <a:endParaRPr lang="en-US" dirty="0"/>
          </a:p>
        </p:txBody>
      </p:sp>
    </p:spTree>
    <p:extLst>
      <p:ext uri="{BB962C8B-B14F-4D97-AF65-F5344CB8AC3E}">
        <p14:creationId xmlns:p14="http://schemas.microsoft.com/office/powerpoint/2010/main" val="284971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925: 2.5 Non-Discrimination</a:t>
            </a:r>
          </a:p>
        </p:txBody>
      </p:sp>
      <p:sp>
        <p:nvSpPr>
          <p:cNvPr id="4" name="Text Placeholder 5">
            <a:extLst>
              <a:ext uri="{FF2B5EF4-FFF2-40B4-BE49-F238E27FC236}">
                <a16:creationId xmlns:a16="http://schemas.microsoft.com/office/drawing/2014/main" id="{E28CABD9-BAB9-4D26-A097-D275848987AA}"/>
              </a:ext>
            </a:extLst>
          </p:cNvPr>
          <p:cNvSpPr txBox="1">
            <a:spLocks/>
          </p:cNvSpPr>
          <p:nvPr/>
        </p:nvSpPr>
        <p:spPr>
          <a:xfrm>
            <a:off x="671757" y="1730667"/>
            <a:ext cx="8184662" cy="41117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dirty="0"/>
              <a:t>“The University will provide training for faculty and staff with the purpose of eliminating structural racism against all races and promoting DEI as required by law. Once completed, a report containing a summary of the training results and progress towards the University’s goals will be provided to the Union upon request.” </a:t>
            </a:r>
          </a:p>
          <a:p>
            <a:pPr marL="0" indent="0">
              <a:buNone/>
            </a:pPr>
            <a:endParaRPr lang="en-US" sz="2400" dirty="0"/>
          </a:p>
        </p:txBody>
      </p:sp>
    </p:spTree>
    <p:extLst>
      <p:ext uri="{BB962C8B-B14F-4D97-AF65-F5344CB8AC3E}">
        <p14:creationId xmlns:p14="http://schemas.microsoft.com/office/powerpoint/2010/main" val="2537416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925: 11.7 BIPOC Staff Development Program</a:t>
            </a:r>
          </a:p>
        </p:txBody>
      </p:sp>
      <p:sp>
        <p:nvSpPr>
          <p:cNvPr id="4" name="Text Placeholder 3"/>
          <p:cNvSpPr>
            <a:spLocks noGrp="1"/>
          </p:cNvSpPr>
          <p:nvPr>
            <p:ph type="body" sz="quarter" idx="12"/>
          </p:nvPr>
        </p:nvSpPr>
        <p:spPr/>
        <p:txBody>
          <a:bodyPr/>
          <a:lstStyle/>
          <a:p>
            <a:r>
              <a:rPr lang="en-US" dirty="0"/>
              <a:t>“In concert with the University’s diversity and inclusion goals and initiatives, the University may offer a BIPOC Staff Development Program free to all BIPOC staff enrolled in the program, which includes self-paced online programming, competency-based workshops, and specialized content supporting an inclusive workplace culture.”</a:t>
            </a:r>
          </a:p>
        </p:txBody>
      </p:sp>
    </p:spTree>
    <p:extLst>
      <p:ext uri="{BB962C8B-B14F-4D97-AF65-F5344CB8AC3E}">
        <p14:creationId xmlns:p14="http://schemas.microsoft.com/office/powerpoint/2010/main" val="2598483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dirty="0"/>
              <a:t>SEIU 925: 31 Health and Safety</a:t>
            </a:r>
          </a:p>
        </p:txBody>
      </p:sp>
      <p:sp>
        <p:nvSpPr>
          <p:cNvPr id="3" name="Text Placeholder 2"/>
          <p:cNvSpPr>
            <a:spLocks noGrp="1"/>
          </p:cNvSpPr>
          <p:nvPr>
            <p:ph type="body" sz="quarter" idx="11"/>
          </p:nvPr>
        </p:nvSpPr>
        <p:spPr>
          <a:xfrm>
            <a:off x="671757" y="1810693"/>
            <a:ext cx="8197114" cy="5224605"/>
          </a:xfrm>
        </p:spPr>
        <p:txBody>
          <a:bodyPr/>
          <a:lstStyle/>
          <a:p>
            <a:r>
              <a:rPr lang="en-US" sz="2000" b="0" dirty="0"/>
              <a:t>31.11 “</a:t>
            </a:r>
            <a:r>
              <a:rPr lang="en-US" sz="2000" dirty="0"/>
              <a:t>First aid supplies </a:t>
            </a:r>
            <a:r>
              <a:rPr lang="en-US" sz="2000" b="0" dirty="0"/>
              <a:t>and evacuation kits must be readily available, easily accessible, and clearly marked. Units should document the location of their first aid kits and assign responsibility for stocking and checking expiration dates. The location of these kits shall be communicated to all employees. If an employee determines that a first aid or evacuation kit contains expended or expired supplies, the employee can submit a request to their supervisor that the item be replaced.”</a:t>
            </a:r>
          </a:p>
          <a:p>
            <a:pPr marL="0" indent="0">
              <a:buNone/>
            </a:pPr>
            <a:endParaRPr lang="en-US" sz="2000" b="0" dirty="0"/>
          </a:p>
          <a:p>
            <a:r>
              <a:rPr lang="en-US" sz="2000" b="0" dirty="0"/>
              <a:t>31.13 “Organizational units are required to develop a written </a:t>
            </a:r>
            <a:r>
              <a:rPr lang="en-US" sz="2000" dirty="0"/>
              <a:t>Fire Safety and Evacuation Plan </a:t>
            </a:r>
            <a:r>
              <a:rPr lang="en-US" sz="2000" b="0" dirty="0"/>
              <a:t>for each campus building they occupy pursuant to University policy.”</a:t>
            </a:r>
          </a:p>
          <a:p>
            <a:endParaRPr lang="en-US" dirty="0"/>
          </a:p>
        </p:txBody>
      </p:sp>
    </p:spTree>
    <p:extLst>
      <p:ext uri="{BB962C8B-B14F-4D97-AF65-F5344CB8AC3E}">
        <p14:creationId xmlns:p14="http://schemas.microsoft.com/office/powerpoint/2010/main" val="2712957063"/>
      </p:ext>
    </p:extLst>
  </p:cSld>
  <p:clrMapOvr>
    <a:masterClrMapping/>
  </p:clrMapOvr>
</p:sld>
</file>

<file path=ppt/theme/theme1.xml><?xml version="1.0" encoding="utf-8"?>
<a:theme xmlns:a="http://schemas.openxmlformats.org/drawingml/2006/main" name="Office Theme">
  <a:themeElements>
    <a:clrScheme name="UW Palette 1">
      <a:dk1>
        <a:srgbClr val="4B2E83"/>
      </a:dk1>
      <a:lt1>
        <a:srgbClr val="E8E3D3"/>
      </a:lt1>
      <a:dk2>
        <a:srgbClr val="4B2E83"/>
      </a:dk2>
      <a:lt2>
        <a:srgbClr val="FFFFFF"/>
      </a:lt2>
      <a:accent1>
        <a:srgbClr val="4B2E83"/>
      </a:accent1>
      <a:accent2>
        <a:srgbClr val="E8E3D3"/>
      </a:accent2>
      <a:accent3>
        <a:srgbClr val="FFFFFF"/>
      </a:accent3>
      <a:accent4>
        <a:srgbClr val="D9D9D9"/>
      </a:accent4>
      <a:accent5>
        <a:srgbClr val="444444"/>
      </a:accent5>
      <a:accent6>
        <a:srgbClr val="85754D"/>
      </a:accent6>
      <a:hlink>
        <a:srgbClr val="4B2E83"/>
      </a:hlink>
      <a:folHlink>
        <a:srgbClr val="4B2E8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UW Brand">
      <a:dk1>
        <a:srgbClr val="33006F"/>
      </a:dk1>
      <a:lt1>
        <a:srgbClr val="E8D3A2"/>
      </a:lt1>
      <a:dk2>
        <a:srgbClr val="33006F"/>
      </a:dk2>
      <a:lt2>
        <a:srgbClr val="FFFFFF"/>
      </a:lt2>
      <a:accent1>
        <a:srgbClr val="33006F"/>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Custom 5">
      <a:dk1>
        <a:srgbClr val="33006F"/>
      </a:dk1>
      <a:lt1>
        <a:srgbClr val="E8D3A2"/>
      </a:lt1>
      <a:dk2>
        <a:srgbClr val="33006F"/>
      </a:dk2>
      <a:lt2>
        <a:srgbClr val="FFFFFF"/>
      </a:lt2>
      <a:accent1>
        <a:srgbClr val="33006F"/>
      </a:accent1>
      <a:accent2>
        <a:srgbClr val="E8D3A2"/>
      </a:accent2>
      <a:accent3>
        <a:srgbClr val="FFFFFF"/>
      </a:accent3>
      <a:accent4>
        <a:srgbClr val="B2B2B2"/>
      </a:accent4>
      <a:accent5>
        <a:srgbClr val="26005C"/>
      </a:accent5>
      <a:accent6>
        <a:srgbClr val="917B4C"/>
      </a:accent6>
      <a:hlink>
        <a:srgbClr val="26005C"/>
      </a:hlink>
      <a:folHlink>
        <a:srgbClr val="3300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859</TotalTime>
  <Words>2447</Words>
  <Application>Microsoft Office PowerPoint</Application>
  <PresentationFormat>On-screen Show (4:3)</PresentationFormat>
  <Paragraphs>160</Paragraphs>
  <Slides>33</Slides>
  <Notes>15</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33</vt:i4>
      </vt:variant>
    </vt:vector>
  </HeadingPairs>
  <TitlesOfParts>
    <vt:vector size="43" baseType="lpstr">
      <vt:lpstr>Arial</vt:lpstr>
      <vt:lpstr>Calibri</vt:lpstr>
      <vt:lpstr>Encode Sans Normal Black</vt:lpstr>
      <vt:lpstr>Lucida Grande</vt:lpstr>
      <vt:lpstr>Open Sans</vt:lpstr>
      <vt:lpstr>Open Sans Light</vt:lpstr>
      <vt:lpstr>Uni Sans Regular</vt:lpstr>
      <vt:lpstr>Office Theme</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Alanya Cannon</dc:creator>
  <cp:lastModifiedBy>Kristi Aravena</cp:lastModifiedBy>
  <cp:revision>35</cp:revision>
  <cp:lastPrinted>2016-02-10T20:19:12Z</cp:lastPrinted>
  <dcterms:created xsi:type="dcterms:W3CDTF">2014-10-14T00:51:43Z</dcterms:created>
  <dcterms:modified xsi:type="dcterms:W3CDTF">2023-06-13T20:26:23Z</dcterms:modified>
</cp:coreProperties>
</file>