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0" r:id="rId2"/>
    <p:sldMasterId id="2147483652" r:id="rId3"/>
  </p:sldMasterIdLst>
  <p:notesMasterIdLst>
    <p:notesMasterId r:id="rId26"/>
  </p:notesMasterIdLst>
  <p:sldIdLst>
    <p:sldId id="261" r:id="rId4"/>
    <p:sldId id="262" r:id="rId5"/>
    <p:sldId id="267" r:id="rId6"/>
    <p:sldId id="297" r:id="rId7"/>
    <p:sldId id="272" r:id="rId8"/>
    <p:sldId id="273" r:id="rId9"/>
    <p:sldId id="271" r:id="rId10"/>
    <p:sldId id="274" r:id="rId11"/>
    <p:sldId id="298" r:id="rId12"/>
    <p:sldId id="291" r:id="rId13"/>
    <p:sldId id="294" r:id="rId14"/>
    <p:sldId id="299" r:id="rId15"/>
    <p:sldId id="270" r:id="rId16"/>
    <p:sldId id="276" r:id="rId17"/>
    <p:sldId id="278" r:id="rId18"/>
    <p:sldId id="277" r:id="rId19"/>
    <p:sldId id="284" r:id="rId20"/>
    <p:sldId id="296" r:id="rId21"/>
    <p:sldId id="295" r:id="rId22"/>
    <p:sldId id="263" r:id="rId23"/>
    <p:sldId id="290" r:id="rId24"/>
    <p:sldId id="288"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88">
          <p15:clr>
            <a:srgbClr val="A4A3A4"/>
          </p15:clr>
        </p15:guide>
        <p15:guide id="2" pos="47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D3A2"/>
    <a:srgbClr val="E8E3D3"/>
    <a:srgbClr val="4B2E8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046" autoAdjust="0"/>
    <p:restoredTop sz="94660"/>
  </p:normalViewPr>
  <p:slideViewPr>
    <p:cSldViewPr snapToGrid="0" snapToObjects="1" showGuides="1">
      <p:cViewPr varScale="1">
        <p:scale>
          <a:sx n="69" d="100"/>
          <a:sy n="69" d="100"/>
        </p:scale>
        <p:origin x="1901" y="58"/>
      </p:cViewPr>
      <p:guideLst>
        <p:guide orient="horz" pos="2488"/>
        <p:guide pos="478"/>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4A6ACC-F51A-4948-A2AF-84A37BD34CEE}" type="datetimeFigureOut">
              <a:rPr lang="en-US" smtClean="0"/>
              <a:t>6/13/2023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373DD1-CF14-4054-AA43-4CD92370AF56}" type="slidenum">
              <a:rPr lang="en-US" smtClean="0"/>
              <a:t>‹#›</a:t>
            </a:fld>
            <a:endParaRPr lang="en-US"/>
          </a:p>
        </p:txBody>
      </p:sp>
    </p:spTree>
    <p:extLst>
      <p:ext uri="{BB962C8B-B14F-4D97-AF65-F5344CB8AC3E}">
        <p14:creationId xmlns:p14="http://schemas.microsoft.com/office/powerpoint/2010/main" val="992655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6B9BB2-3092-4118-BBAF-D4A85986539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055477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6B9BB2-3092-4118-BBAF-D4A85986539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337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6B9BB2-3092-4118-BBAF-D4A85986539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49595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6B9BB2-3092-4118-BBAF-D4A85986539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436887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671757" y="939146"/>
            <a:ext cx="6972300" cy="2871103"/>
          </a:xfrm>
          <a:prstGeom prst="rect">
            <a:avLst/>
          </a:prstGeom>
          <a:ln>
            <a:noFill/>
          </a:ln>
        </p:spPr>
        <p:txBody>
          <a:bodyPr anchor="b">
            <a:normAutofit/>
          </a:bodyPr>
          <a:lstStyle>
            <a:lvl1pPr marL="0" indent="0">
              <a:lnSpc>
                <a:spcPct val="100000"/>
              </a:lnSpc>
              <a:buNone/>
              <a:defRPr sz="5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TITLE HERE</a:t>
            </a:r>
          </a:p>
          <a:p>
            <a:pPr lvl="0"/>
            <a:r>
              <a:rPr lang="en-US" dirty="0"/>
              <a:t>ENCODE NORMAL</a:t>
            </a:r>
          </a:p>
          <a:p>
            <a:pPr lvl="0"/>
            <a:r>
              <a:rPr lang="en-US" dirty="0"/>
              <a:t>BLACK, 50 PT. </a:t>
            </a:r>
          </a:p>
        </p:txBody>
      </p:sp>
      <p:pic>
        <p:nvPicPr>
          <p:cNvPr id="2" name="Picture 1"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3" name="Picture 2" descr="Wordmark_center_Purp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2039" y="6487457"/>
            <a:ext cx="2425295" cy="163374"/>
          </a:xfrm>
          <a:prstGeom prst="rect">
            <a:avLst/>
          </a:prstGeom>
        </p:spPr>
      </p:pic>
      <p:pic>
        <p:nvPicPr>
          <p:cNvPr id="4" name="Picture 3" descr="Bar_RtAngle_HEX.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92039" y="3947767"/>
            <a:ext cx="2451418" cy="124509"/>
          </a:xfrm>
          <a:prstGeom prst="rect">
            <a:avLst/>
          </a:prstGeom>
        </p:spPr>
      </p:pic>
    </p:spTree>
    <p:extLst>
      <p:ext uri="{BB962C8B-B14F-4D97-AF65-F5344CB8AC3E}">
        <p14:creationId xmlns:p14="http://schemas.microsoft.com/office/powerpoint/2010/main" val="2390259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sp>
        <p:nvSpPr>
          <p:cNvPr id="4" name="Text Placeholder 9"/>
          <p:cNvSpPr>
            <a:spLocks noGrp="1"/>
          </p:cNvSpPr>
          <p:nvPr>
            <p:ph type="body" sz="quarter" idx="11" hasCustomPrompt="1"/>
          </p:nvPr>
        </p:nvSpPr>
        <p:spPr>
          <a:xfrm>
            <a:off x="659305" y="2320239"/>
            <a:ext cx="8197114" cy="3810086"/>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sp>
        <p:nvSpPr>
          <p:cNvPr id="6"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4B2E83"/>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LIGHT, 24 PT.)</a:t>
            </a:r>
          </a:p>
        </p:txBody>
      </p:sp>
      <p:pic>
        <p:nvPicPr>
          <p:cNvPr id="9" name="Picture 8"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82155" y="6487457"/>
            <a:ext cx="2425295" cy="163374"/>
          </a:xfrm>
          <a:prstGeom prst="rect">
            <a:avLst/>
          </a:prstGeom>
        </p:spPr>
      </p:pic>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3072872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sp>
        <p:nvSpPr>
          <p:cNvPr id="6" name="Text Placeholder 9"/>
          <p:cNvSpPr>
            <a:spLocks noGrp="1"/>
          </p:cNvSpPr>
          <p:nvPr>
            <p:ph type="body" sz="quarter" idx="11" hasCustomPrompt="1"/>
          </p:nvPr>
        </p:nvSpPr>
        <p:spPr>
          <a:xfrm>
            <a:off x="659305" y="1736725"/>
            <a:ext cx="8196210" cy="4015497"/>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pic>
        <p:nvPicPr>
          <p:cNvPr id="9" name="Picture 8"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7" name="Picture 6"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1450220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er + Graphic">
    <p:spTree>
      <p:nvGrpSpPr>
        <p:cNvPr id="1" name=""/>
        <p:cNvGrpSpPr/>
        <p:nvPr/>
      </p:nvGrpSpPr>
      <p:grpSpPr>
        <a:xfrm>
          <a:off x="0" y="0"/>
          <a:ext cx="0" cy="0"/>
          <a:chOff x="0" y="0"/>
          <a:chExt cx="0" cy="0"/>
        </a:xfrm>
      </p:grpSpPr>
      <p:sp>
        <p:nvSpPr>
          <p:cNvPr id="12" name="Chart Placeholder 11"/>
          <p:cNvSpPr>
            <a:spLocks noGrp="1"/>
          </p:cNvSpPr>
          <p:nvPr>
            <p:ph type="chart" sz="quarter" idx="12" hasCustomPrompt="1"/>
          </p:nvPr>
        </p:nvSpPr>
        <p:spPr>
          <a:xfrm>
            <a:off x="766763" y="1736725"/>
            <a:ext cx="8021637" cy="4432300"/>
          </a:xfrm>
          <a:prstGeom prst="rect">
            <a:avLst/>
          </a:prstGeom>
        </p:spPr>
        <p:txBody>
          <a:bodyPr>
            <a:normAutofit/>
          </a:bodyPr>
          <a:lstStyle>
            <a:lvl1pPr marL="0" indent="0">
              <a:buNone/>
              <a:defRPr sz="2400" b="0" i="1" baseline="0">
                <a:solidFill>
                  <a:srgbClr val="999999"/>
                </a:solidFill>
                <a:latin typeface="Open Sans Light"/>
                <a:cs typeface="Open Sans Light"/>
              </a:defRPr>
            </a:lvl1pPr>
          </a:lstStyle>
          <a:p>
            <a:r>
              <a:rPr lang="en-US" dirty="0"/>
              <a:t>Graphics can go here – </a:t>
            </a:r>
            <a:br>
              <a:rPr lang="en-US" dirty="0"/>
            </a:br>
            <a:r>
              <a:rPr lang="en-US" dirty="0"/>
              <a:t>replace this box with your image or chart</a:t>
            </a:r>
          </a:p>
        </p:txBody>
      </p:sp>
      <p:sp>
        <p:nvSpPr>
          <p:cNvPr id="1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pic>
        <p:nvPicPr>
          <p:cNvPr id="7" name="Picture 6"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63105" y="6487457"/>
            <a:ext cx="2425295" cy="163374"/>
          </a:xfrm>
          <a:prstGeom prst="rect">
            <a:avLst/>
          </a:prstGeom>
        </p:spPr>
      </p:pic>
      <p:pic>
        <p:nvPicPr>
          <p:cNvPr id="6" name="Picture 5"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2489552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sp>
        <p:nvSpPr>
          <p:cNvPr id="4" name="Text Placeholder 9"/>
          <p:cNvSpPr>
            <a:spLocks noGrp="1"/>
          </p:cNvSpPr>
          <p:nvPr>
            <p:ph type="body" sz="quarter" idx="11" hasCustomPrompt="1"/>
          </p:nvPr>
        </p:nvSpPr>
        <p:spPr>
          <a:xfrm>
            <a:off x="671757" y="2320239"/>
            <a:ext cx="8197114" cy="3810086"/>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sp>
        <p:nvSpPr>
          <p:cNvPr id="5"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4B2E83"/>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REGULAR, 24 PT.)</a:t>
            </a:r>
          </a:p>
        </p:txBody>
      </p:sp>
      <p:pic>
        <p:nvPicPr>
          <p:cNvPr id="8" name="Picture 7"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12" name="Picture 11" descr="Bar_RtAng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1050" y="1402894"/>
            <a:ext cx="1371201" cy="69644"/>
          </a:xfrm>
          <a:prstGeom prst="rect">
            <a:avLst/>
          </a:prstGeom>
        </p:spPr>
      </p:pic>
    </p:spTree>
    <p:extLst>
      <p:ext uri="{BB962C8B-B14F-4D97-AF65-F5344CB8AC3E}">
        <p14:creationId xmlns:p14="http://schemas.microsoft.com/office/powerpoint/2010/main" val="818143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sp>
        <p:nvSpPr>
          <p:cNvPr id="6" name="Text Placeholder 9"/>
          <p:cNvSpPr>
            <a:spLocks noGrp="1"/>
          </p:cNvSpPr>
          <p:nvPr>
            <p:ph type="body" sz="quarter" idx="11" hasCustomPrompt="1"/>
          </p:nvPr>
        </p:nvSpPr>
        <p:spPr>
          <a:xfrm>
            <a:off x="659305" y="1736725"/>
            <a:ext cx="8076956" cy="4015497"/>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Bulleted 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pic>
        <p:nvPicPr>
          <p:cNvPr id="11" name="Picture 10"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82155" y="6487457"/>
            <a:ext cx="2425295" cy="163374"/>
          </a:xfrm>
          <a:prstGeom prst="rect">
            <a:avLst/>
          </a:prstGeom>
        </p:spPr>
      </p:pic>
      <p:pic>
        <p:nvPicPr>
          <p:cNvPr id="12" name="Picture 11" descr="Bar_RtAng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1050" y="1402894"/>
            <a:ext cx="1371201" cy="69644"/>
          </a:xfrm>
          <a:prstGeom prst="rect">
            <a:avLst/>
          </a:prstGeom>
        </p:spPr>
      </p:pic>
    </p:spTree>
    <p:extLst>
      <p:ext uri="{BB962C8B-B14F-4D97-AF65-F5344CB8AC3E}">
        <p14:creationId xmlns:p14="http://schemas.microsoft.com/office/powerpoint/2010/main" val="178592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 Graphic">
    <p:spTree>
      <p:nvGrpSpPr>
        <p:cNvPr id="1" name=""/>
        <p:cNvGrpSpPr/>
        <p:nvPr/>
      </p:nvGrpSpPr>
      <p:grpSpPr>
        <a:xfrm>
          <a:off x="0" y="0"/>
          <a:ext cx="0" cy="0"/>
          <a:chOff x="0" y="0"/>
          <a:chExt cx="0" cy="0"/>
        </a:xfrm>
      </p:grpSpPr>
      <p:sp>
        <p:nvSpPr>
          <p:cNvPr id="12" name="Chart Placeholder 11"/>
          <p:cNvSpPr>
            <a:spLocks noGrp="1"/>
          </p:cNvSpPr>
          <p:nvPr>
            <p:ph type="chart" sz="quarter" idx="12" hasCustomPrompt="1"/>
          </p:nvPr>
        </p:nvSpPr>
        <p:spPr>
          <a:xfrm>
            <a:off x="671757" y="1736725"/>
            <a:ext cx="8184662" cy="4432300"/>
          </a:xfrm>
          <a:prstGeom prst="rect">
            <a:avLst/>
          </a:prstGeom>
        </p:spPr>
        <p:txBody>
          <a:bodyPr>
            <a:normAutofit/>
          </a:bodyPr>
          <a:lstStyle>
            <a:lvl1pPr marL="0" indent="0">
              <a:buNone/>
              <a:defRPr sz="2400" b="0" i="1" baseline="0">
                <a:solidFill>
                  <a:srgbClr val="4B2E83"/>
                </a:solidFill>
                <a:latin typeface="Open Sans Light"/>
                <a:cs typeface="Open Sans Light"/>
              </a:defRPr>
            </a:lvl1pPr>
          </a:lstStyle>
          <a:p>
            <a:r>
              <a:rPr lang="en-US" dirty="0"/>
              <a:t>Graphics can go here – </a:t>
            </a:r>
            <a:br>
              <a:rPr lang="en-US" dirty="0"/>
            </a:br>
            <a:r>
              <a:rPr lang="en-US" dirty="0"/>
              <a:t>replace this box with your image or chart</a:t>
            </a:r>
          </a:p>
        </p:txBody>
      </p:sp>
      <p:sp>
        <p:nvSpPr>
          <p:cNvPr id="1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pic>
        <p:nvPicPr>
          <p:cNvPr id="8" name="Picture 7"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10" name="Picture 9" descr="Bar_RtAng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1050" y="1402894"/>
            <a:ext cx="1371201" cy="69644"/>
          </a:xfrm>
          <a:prstGeom prst="rect">
            <a:avLst/>
          </a:prstGeom>
        </p:spPr>
      </p:pic>
    </p:spTree>
    <p:extLst>
      <p:ext uri="{BB962C8B-B14F-4D97-AF65-F5344CB8AC3E}">
        <p14:creationId xmlns:p14="http://schemas.microsoft.com/office/powerpoint/2010/main" val="3286547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rgbClr val="4B2E83"/>
        </a:solidFill>
        <a:effectLst/>
      </p:bgPr>
    </p:bg>
    <p:spTree>
      <p:nvGrpSpPr>
        <p:cNvPr id="1" name=""/>
        <p:cNvGrpSpPr/>
        <p:nvPr/>
      </p:nvGrpSpPr>
      <p:grpSpPr>
        <a:xfrm>
          <a:off x="0" y="0"/>
          <a:ext cx="0" cy="0"/>
          <a:chOff x="0" y="0"/>
          <a:chExt cx="0" cy="0"/>
        </a:xfrm>
      </p:grpSpPr>
      <p:pic>
        <p:nvPicPr>
          <p:cNvPr id="5" name="Picture 4" descr="UW_W Logo_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5815" y="5945854"/>
            <a:ext cx="1371600" cy="923544"/>
          </a:xfrm>
          <a:prstGeom prst="rect">
            <a:avLst/>
          </a:prstGeom>
        </p:spPr>
      </p:pic>
      <p:pic>
        <p:nvPicPr>
          <p:cNvPr id="9" name="Picture 8"/>
          <p:cNvPicPr>
            <a:picLocks noChangeAspect="1"/>
          </p:cNvPicPr>
          <p:nvPr userDrawn="1"/>
        </p:nvPicPr>
        <p:blipFill>
          <a:blip r:embed="rId3"/>
          <a:stretch>
            <a:fillRect/>
          </a:stretch>
        </p:blipFill>
        <p:spPr>
          <a:xfrm>
            <a:off x="677334" y="6354234"/>
            <a:ext cx="2540000" cy="266700"/>
          </a:xfrm>
          <a:prstGeom prst="rect">
            <a:avLst/>
          </a:prstGeom>
        </p:spPr>
      </p:pic>
      <p:sp>
        <p:nvSpPr>
          <p:cNvPr id="6" name="Text Placeholder 5"/>
          <p:cNvSpPr>
            <a:spLocks noGrp="1"/>
          </p:cNvSpPr>
          <p:nvPr>
            <p:ph type="body" sz="quarter" idx="10" hasCustomPrompt="1"/>
          </p:nvPr>
        </p:nvSpPr>
        <p:spPr>
          <a:xfrm>
            <a:off x="671757" y="1179824"/>
            <a:ext cx="6972300" cy="2641756"/>
          </a:xfrm>
          <a:prstGeom prst="rect">
            <a:avLst/>
          </a:prstGeom>
        </p:spPr>
        <p:txBody>
          <a:bodyPr anchor="b">
            <a:normAutofit/>
          </a:bodyPr>
          <a:lstStyle>
            <a:lvl1pPr marL="0" indent="0">
              <a:lnSpc>
                <a:spcPct val="100000"/>
              </a:lnSpc>
              <a:buNone/>
              <a:defRPr sz="5000" b="0" i="0" baseline="0">
                <a:solidFill>
                  <a:schemeClr val="accent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TITLE HERE</a:t>
            </a:r>
          </a:p>
          <a:p>
            <a:pPr lvl="0"/>
            <a:r>
              <a:rPr lang="en-US" dirty="0"/>
              <a:t>ENCODE NORMAL</a:t>
            </a:r>
          </a:p>
          <a:p>
            <a:pPr lvl="0"/>
            <a:r>
              <a:rPr lang="en-US" dirty="0"/>
              <a:t>BLACK, 50 PT. </a:t>
            </a:r>
          </a:p>
        </p:txBody>
      </p:sp>
      <p:pic>
        <p:nvPicPr>
          <p:cNvPr id="2" name="Picture 1" descr="Bar_RtAngle_7502_RGB.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3587" y="4006085"/>
            <a:ext cx="2284303" cy="112770"/>
          </a:xfrm>
          <a:prstGeom prst="rect">
            <a:avLst/>
          </a:prstGeom>
        </p:spPr>
      </p:pic>
    </p:spTree>
    <p:extLst>
      <p:ext uri="{BB962C8B-B14F-4D97-AF65-F5344CB8AC3E}">
        <p14:creationId xmlns:p14="http://schemas.microsoft.com/office/powerpoint/2010/main" val="2373491258"/>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FFFFFF"/>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sp>
        <p:nvSpPr>
          <p:cNvPr id="4" name="Text Placeholder 9"/>
          <p:cNvSpPr>
            <a:spLocks noGrp="1"/>
          </p:cNvSpPr>
          <p:nvPr>
            <p:ph type="body" sz="quarter" idx="11" hasCustomPrompt="1"/>
          </p:nvPr>
        </p:nvSpPr>
        <p:spPr>
          <a:xfrm>
            <a:off x="659305" y="2320239"/>
            <a:ext cx="8197114" cy="3810086"/>
          </a:xfrm>
          <a:prstGeom prst="rect">
            <a:avLst/>
          </a:prstGeom>
        </p:spPr>
        <p:txBody>
          <a:bodyPr/>
          <a:lstStyle>
            <a:lvl1pPr marL="342900" indent="-342900">
              <a:buFont typeface="Lucida Grande"/>
              <a:buChar char="&gt;"/>
              <a:defRPr sz="2400" b="1" i="0" baseline="0">
                <a:solidFill>
                  <a:srgbClr val="FFFFFF"/>
                </a:solidFill>
                <a:latin typeface="Open Sans"/>
                <a:cs typeface="Open Sans"/>
              </a:defRPr>
            </a:lvl1pPr>
            <a:lvl2pPr>
              <a:defRPr sz="2000" b="1" i="0" baseline="0">
                <a:solidFill>
                  <a:srgbClr val="FFFFFF"/>
                </a:solidFill>
                <a:latin typeface="Open Sans"/>
                <a:cs typeface="Open Sans"/>
              </a:defRPr>
            </a:lvl2pPr>
            <a:lvl3pPr marL="1143000" indent="-228600">
              <a:buSzPct val="100000"/>
              <a:buFont typeface="Lucida Grande"/>
              <a:buChar char="&gt;"/>
              <a:defRPr sz="1800" b="1" i="0" baseline="0">
                <a:solidFill>
                  <a:srgbClr val="FFFFFF"/>
                </a:solidFill>
                <a:latin typeface="Open Sans"/>
                <a:cs typeface="Open Sans"/>
              </a:defRPr>
            </a:lvl3pPr>
            <a:lvl4pPr>
              <a:defRPr sz="1600" b="1" i="0" baseline="0">
                <a:solidFill>
                  <a:srgbClr val="FFFFFF"/>
                </a:solidFill>
                <a:latin typeface="Open Sans"/>
                <a:cs typeface="Open Sans"/>
              </a:defRPr>
            </a:lvl4pPr>
            <a:lvl5pPr marL="2057400" indent="-228600">
              <a:buFont typeface="Lucida Grande"/>
              <a:buChar char="&gt;"/>
              <a:defRPr sz="1400" b="1" i="0" baseline="0">
                <a:solidFill>
                  <a:srgbClr val="FFFFFF"/>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sp>
        <p:nvSpPr>
          <p:cNvPr id="5"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FFFFFF"/>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REGULAR	, 24 PT.)</a:t>
            </a:r>
          </a:p>
        </p:txBody>
      </p:sp>
      <p:pic>
        <p:nvPicPr>
          <p:cNvPr id="7" name="Picture 6"/>
          <p:cNvPicPr>
            <a:picLocks noChangeAspect="1"/>
          </p:cNvPicPr>
          <p:nvPr userDrawn="1"/>
        </p:nvPicPr>
        <p:blipFill>
          <a:blip r:embed="rId2"/>
          <a:stretch>
            <a:fillRect/>
          </a:stretch>
        </p:blipFill>
        <p:spPr>
          <a:xfrm>
            <a:off x="6248401" y="6354234"/>
            <a:ext cx="2540000" cy="266700"/>
          </a:xfrm>
          <a:prstGeom prst="rect">
            <a:avLst/>
          </a:prstGeom>
        </p:spPr>
      </p:pic>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2769240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er + Content">
    <p:bg>
      <p:bgPr>
        <a:solidFill>
          <a:srgbClr val="4B2E83"/>
        </a:solidFill>
        <a:effectLst/>
      </p:bgPr>
    </p:bg>
    <p:spTree>
      <p:nvGrpSpPr>
        <p:cNvPr id="1" name=""/>
        <p:cNvGrpSpPr/>
        <p:nvPr/>
      </p:nvGrpSpPr>
      <p:grpSpPr>
        <a:xfrm>
          <a:off x="0" y="0"/>
          <a:ext cx="0" cy="0"/>
          <a:chOff x="0" y="0"/>
          <a:chExt cx="0" cy="0"/>
        </a:xfrm>
      </p:grpSpPr>
      <p:pic>
        <p:nvPicPr>
          <p:cNvPr id="5" name="Picture 4" descr="UW_W Logo_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5815" y="5945854"/>
            <a:ext cx="1371600" cy="923544"/>
          </a:xfrm>
          <a:prstGeom prst="rect">
            <a:avLst/>
          </a:prstGeom>
        </p:spPr>
      </p:pic>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FFFFFF"/>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sp>
        <p:nvSpPr>
          <p:cNvPr id="6" name="Text Placeholder 9"/>
          <p:cNvSpPr>
            <a:spLocks noGrp="1"/>
          </p:cNvSpPr>
          <p:nvPr>
            <p:ph type="body" sz="quarter" idx="11" hasCustomPrompt="1"/>
          </p:nvPr>
        </p:nvSpPr>
        <p:spPr>
          <a:xfrm>
            <a:off x="659305" y="1736725"/>
            <a:ext cx="8076956" cy="4015497"/>
          </a:xfrm>
          <a:prstGeom prst="rect">
            <a:avLst/>
          </a:prstGeom>
        </p:spPr>
        <p:txBody>
          <a:bodyPr/>
          <a:lstStyle>
            <a:lvl1pPr marL="342900" indent="-342900">
              <a:buFont typeface="Lucida Grande"/>
              <a:buChar char="&gt;"/>
              <a:defRPr sz="2400" b="1" i="0" baseline="0">
                <a:solidFill>
                  <a:srgbClr val="FFFFFF"/>
                </a:solidFill>
                <a:latin typeface="Open Sans"/>
                <a:cs typeface="Open Sans"/>
              </a:defRPr>
            </a:lvl1pPr>
            <a:lvl2pPr>
              <a:defRPr sz="2000" b="1" i="0" baseline="0">
                <a:solidFill>
                  <a:srgbClr val="FFFFFF"/>
                </a:solidFill>
                <a:latin typeface="Open Sans"/>
                <a:cs typeface="Open Sans"/>
              </a:defRPr>
            </a:lvl2pPr>
            <a:lvl3pPr marL="1143000" indent="-228600">
              <a:buSzPct val="100000"/>
              <a:buFont typeface="Lucida Grande"/>
              <a:buChar char="&gt;"/>
              <a:defRPr sz="1800" b="1" i="0" baseline="0">
                <a:solidFill>
                  <a:srgbClr val="FFFFFF"/>
                </a:solidFill>
                <a:latin typeface="Open Sans"/>
                <a:cs typeface="Open Sans"/>
              </a:defRPr>
            </a:lvl3pPr>
            <a:lvl4pPr>
              <a:defRPr sz="1600" b="1" i="0" baseline="0">
                <a:solidFill>
                  <a:srgbClr val="FFFFFF"/>
                </a:solidFill>
                <a:latin typeface="Open Sans"/>
                <a:cs typeface="Open Sans"/>
              </a:defRPr>
            </a:lvl4pPr>
            <a:lvl5pPr marL="2057400" indent="-228600">
              <a:buFont typeface="Lucida Grande"/>
              <a:buChar char="&gt;"/>
              <a:defRPr sz="1400" b="1" i="0" baseline="0">
                <a:solidFill>
                  <a:srgbClr val="FFFFFF"/>
                </a:solidFill>
                <a:latin typeface="Open Sans"/>
                <a:cs typeface="Open Sans"/>
              </a:defRPr>
            </a:lvl5pPr>
          </a:lstStyle>
          <a:p>
            <a:pPr lvl="0"/>
            <a:r>
              <a:rPr lang="en-US" dirty="0"/>
              <a:t>Bulleted content here (Open Sans Light, 24 pt.)</a:t>
            </a:r>
          </a:p>
          <a:p>
            <a:pPr lvl="1"/>
            <a:r>
              <a:rPr lang="en-US" dirty="0"/>
              <a:t>Second level (Open Sans Light, 20)</a:t>
            </a:r>
          </a:p>
          <a:p>
            <a:pPr lvl="2"/>
            <a:r>
              <a:rPr lang="en-US" dirty="0"/>
              <a:t>Third level (Open Sans Light, 18)</a:t>
            </a:r>
          </a:p>
          <a:p>
            <a:pPr lvl="3"/>
            <a:r>
              <a:rPr lang="en-US" dirty="0"/>
              <a:t>Fourth level (Open Sans Light, 16)</a:t>
            </a:r>
          </a:p>
          <a:p>
            <a:pPr lvl="4"/>
            <a:r>
              <a:rPr lang="en-US" dirty="0"/>
              <a:t>Fifth level (Open Sans Light, 14)</a:t>
            </a:r>
          </a:p>
        </p:txBody>
      </p:sp>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3236337975"/>
      </p:ext>
    </p:extLst>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er + Graphic">
    <p:bg>
      <p:bgPr>
        <a:solidFill>
          <a:srgbClr val="4B2E83"/>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stretch>
            <a:fillRect/>
          </a:stretch>
        </p:blipFill>
        <p:spPr>
          <a:xfrm>
            <a:off x="6248401" y="6354234"/>
            <a:ext cx="2540000" cy="266700"/>
          </a:xfrm>
          <a:prstGeom prst="rect">
            <a:avLst/>
          </a:prstGeom>
        </p:spPr>
      </p:pic>
      <p:sp>
        <p:nvSpPr>
          <p:cNvPr id="12" name="Chart Placeholder 11"/>
          <p:cNvSpPr>
            <a:spLocks noGrp="1"/>
          </p:cNvSpPr>
          <p:nvPr>
            <p:ph type="chart" sz="quarter" idx="12" hasCustomPrompt="1"/>
          </p:nvPr>
        </p:nvSpPr>
        <p:spPr>
          <a:xfrm>
            <a:off x="766763" y="1736725"/>
            <a:ext cx="8021637" cy="4432300"/>
          </a:xfrm>
          <a:prstGeom prst="rect">
            <a:avLst/>
          </a:prstGeom>
        </p:spPr>
        <p:txBody>
          <a:bodyPr>
            <a:normAutofit/>
          </a:bodyPr>
          <a:lstStyle>
            <a:lvl1pPr marL="0" indent="0">
              <a:buNone/>
              <a:defRPr sz="2400" b="0" i="1" baseline="0">
                <a:solidFill>
                  <a:srgbClr val="FFFFFF"/>
                </a:solidFill>
                <a:latin typeface="Open Sans Light"/>
                <a:cs typeface="Open Sans Light"/>
              </a:defRPr>
            </a:lvl1pPr>
          </a:lstStyle>
          <a:p>
            <a:r>
              <a:rPr lang="en-US" dirty="0"/>
              <a:t>Graphics can go here – </a:t>
            </a:r>
            <a:br>
              <a:rPr lang="en-US" dirty="0"/>
            </a:br>
            <a:r>
              <a:rPr lang="en-US" dirty="0"/>
              <a:t>replace this box with your image or chart</a:t>
            </a:r>
          </a:p>
        </p:txBody>
      </p:sp>
      <p:sp>
        <p:nvSpPr>
          <p:cNvPr id="1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FFFFFF"/>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3828560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ext Placeholder 5"/>
          <p:cNvSpPr>
            <a:spLocks noGrp="1"/>
          </p:cNvSpPr>
          <p:nvPr>
            <p:ph type="body" sz="quarter" idx="10" hasCustomPrompt="1"/>
          </p:nvPr>
        </p:nvSpPr>
        <p:spPr>
          <a:xfrm>
            <a:off x="671757" y="1167124"/>
            <a:ext cx="6972300" cy="2641756"/>
          </a:xfrm>
          <a:prstGeom prst="rect">
            <a:avLst/>
          </a:prstGeom>
        </p:spPr>
        <p:txBody>
          <a:bodyPr anchor="b">
            <a:normAutofit/>
          </a:bodyPr>
          <a:lstStyle>
            <a:lvl1pPr marL="0" indent="0">
              <a:lnSpc>
                <a:spcPct val="100000"/>
              </a:lnSpc>
              <a:buNone/>
              <a:defRPr sz="5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TITLE HERE</a:t>
            </a:r>
          </a:p>
          <a:p>
            <a:pPr lvl="0"/>
            <a:r>
              <a:rPr lang="en-US" dirty="0"/>
              <a:t>ENCODE NORMAL</a:t>
            </a:r>
          </a:p>
          <a:p>
            <a:pPr lvl="0"/>
            <a:r>
              <a:rPr lang="en-US" dirty="0"/>
              <a:t>BLACK, 50 PT. </a:t>
            </a:r>
          </a:p>
        </p:txBody>
      </p:sp>
      <p:pic>
        <p:nvPicPr>
          <p:cNvPr id="8" name="Picture 7"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9" name="Picture 8" descr="Wordmark_center_Purp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2039" y="6487457"/>
            <a:ext cx="2425295" cy="163374"/>
          </a:xfrm>
          <a:prstGeom prst="rect">
            <a:avLst/>
          </a:prstGeom>
        </p:spPr>
      </p:pic>
      <p:pic>
        <p:nvPicPr>
          <p:cNvPr id="6" name="Picture 5" descr="Bar_RtAngle_7502_RGB.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3587" y="4006085"/>
            <a:ext cx="2284303" cy="112770"/>
          </a:xfrm>
          <a:prstGeom prst="rect">
            <a:avLst/>
          </a:prstGeom>
        </p:spPr>
      </p:pic>
    </p:spTree>
    <p:extLst>
      <p:ext uri="{BB962C8B-B14F-4D97-AF65-F5344CB8AC3E}">
        <p14:creationId xmlns:p14="http://schemas.microsoft.com/office/powerpoint/2010/main" val="33971910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8D3A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6496306"/>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4B2E8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3703096"/>
      </p:ext>
    </p:extLst>
  </p:cSld>
  <p:clrMap bg1="dk1" tx1="lt1" bg2="dk2"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9868176"/>
      </p:ext>
    </p:extLst>
  </p:cSld>
  <p:clrMap bg1="lt1" tx1="dk1" bg2="lt2" tx2="dk2" accent1="accent1" accent2="accent2" accent3="accent3" accent4="accent4" accent5="accent5" accent6="accent6" hlink="hlink" folHlink="folHlink"/>
  <p:sldLayoutIdLst>
    <p:sldLayoutId id="2147483653" r:id="rId1"/>
    <p:sldLayoutId id="2147483663" r:id="rId2"/>
    <p:sldLayoutId id="2147483664" r:id="rId3"/>
    <p:sldLayoutId id="2147483665"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71756" y="1981173"/>
            <a:ext cx="7953769" cy="1717836"/>
          </a:xfrm>
        </p:spPr>
        <p:txBody>
          <a:bodyPr>
            <a:normAutofit lnSpcReduction="10000"/>
          </a:bodyPr>
          <a:lstStyle/>
          <a:p>
            <a:r>
              <a:rPr lang="en-US" dirty="0"/>
              <a:t>2023-2025 CBAs</a:t>
            </a:r>
          </a:p>
          <a:p>
            <a:r>
              <a:rPr lang="en-US" dirty="0"/>
              <a:t>UWMC - Northwest</a:t>
            </a:r>
          </a:p>
        </p:txBody>
      </p:sp>
    </p:spTree>
    <p:extLst>
      <p:ext uri="{BB962C8B-B14F-4D97-AF65-F5344CB8AC3E}">
        <p14:creationId xmlns:p14="http://schemas.microsoft.com/office/powerpoint/2010/main" val="38731389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1199 UWMC-NW: 7.5 Compensatory Time</a:t>
            </a:r>
          </a:p>
        </p:txBody>
      </p:sp>
      <p:sp>
        <p:nvSpPr>
          <p:cNvPr id="4" name="Text Placeholder 5">
            <a:extLst>
              <a:ext uri="{FF2B5EF4-FFF2-40B4-BE49-F238E27FC236}">
                <a16:creationId xmlns:a16="http://schemas.microsoft.com/office/drawing/2014/main" id="{E28CABD9-BAB9-4D26-A097-D275848987AA}"/>
              </a:ext>
            </a:extLst>
          </p:cNvPr>
          <p:cNvSpPr txBox="1">
            <a:spLocks/>
          </p:cNvSpPr>
          <p:nvPr/>
        </p:nvSpPr>
        <p:spPr>
          <a:xfrm>
            <a:off x="671757" y="1730667"/>
            <a:ext cx="8184662" cy="41117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200" dirty="0"/>
              <a:t>“As an option to wage payment of either Overtime or Double-Time, an employee may request the option to accrue compensatory time based on one and one-half the amount of overtime, or double-time worked, as applicable. The approval of the compensatory time option may be approved by the employing official, based on department needs, and consideration of the employee’s request.”</a:t>
            </a:r>
            <a:endParaRPr lang="en-US" sz="2200" i="1" dirty="0"/>
          </a:p>
          <a:p>
            <a:pPr marL="0" indent="0">
              <a:buNone/>
            </a:pPr>
            <a:endParaRPr lang="en-US" sz="2200" i="1" dirty="0"/>
          </a:p>
          <a:p>
            <a:pPr marL="0" indent="0">
              <a:buNone/>
            </a:pPr>
            <a:r>
              <a:rPr lang="en-US" sz="2200" i="1" dirty="0"/>
              <a:t>Note: Previously, there was no language describing Compensatory Time in the SEIU 1199NW CBA. The Employer added language so that Compensatory Time for these employees matches other employees. The cap is 240 hours; managers do not need to track hours for this cap. It is automatic in Kronos.</a:t>
            </a:r>
          </a:p>
        </p:txBody>
      </p:sp>
    </p:spTree>
    <p:extLst>
      <p:ext uri="{BB962C8B-B14F-4D97-AF65-F5344CB8AC3E}">
        <p14:creationId xmlns:p14="http://schemas.microsoft.com/office/powerpoint/2010/main" val="2537416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US" dirty="0"/>
              <a:t>SEIU 1199 UWMC-NW: 7.6 Overtime Placement</a:t>
            </a:r>
          </a:p>
        </p:txBody>
      </p:sp>
      <p:sp>
        <p:nvSpPr>
          <p:cNvPr id="3" name="Text Placeholder 2"/>
          <p:cNvSpPr>
            <a:spLocks noGrp="1"/>
          </p:cNvSpPr>
          <p:nvPr>
            <p:ph type="body" sz="quarter" idx="11"/>
          </p:nvPr>
        </p:nvSpPr>
        <p:spPr>
          <a:xfrm>
            <a:off x="671757" y="1810693"/>
            <a:ext cx="8197114" cy="5224605"/>
          </a:xfrm>
        </p:spPr>
        <p:txBody>
          <a:bodyPr/>
          <a:lstStyle/>
          <a:p>
            <a:r>
              <a:rPr lang="en-US" sz="2000" dirty="0"/>
              <a:t>“Employees will automatically be placed into a weekly overtime work rule upon hire. Those wishing to opt into a daily overtime work rule must submit a request to their manager and the change will be effective the beginning of the next workweek and will not be retroactive.”</a:t>
            </a:r>
            <a:endParaRPr lang="en-US" dirty="0"/>
          </a:p>
          <a:p>
            <a:endParaRPr lang="en-US" sz="2000" dirty="0"/>
          </a:p>
          <a:p>
            <a:r>
              <a:rPr lang="en-US" sz="2000" b="0" i="1" dirty="0"/>
              <a:t>Note: This is current practice since integration, but is now memorialized in the CBA.</a:t>
            </a:r>
          </a:p>
        </p:txBody>
      </p:sp>
    </p:spTree>
    <p:extLst>
      <p:ext uri="{BB962C8B-B14F-4D97-AF65-F5344CB8AC3E}">
        <p14:creationId xmlns:p14="http://schemas.microsoft.com/office/powerpoint/2010/main" val="2712957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63C18BF-BDBE-22BC-198F-DC29E936FFD8}"/>
              </a:ext>
            </a:extLst>
          </p:cNvPr>
          <p:cNvSpPr>
            <a:spLocks noGrp="1"/>
          </p:cNvSpPr>
          <p:nvPr>
            <p:ph type="body" sz="quarter" idx="10"/>
          </p:nvPr>
        </p:nvSpPr>
        <p:spPr/>
        <p:txBody>
          <a:bodyPr/>
          <a:lstStyle/>
          <a:p>
            <a:r>
              <a:rPr lang="en-US" dirty="0"/>
              <a:t>SEIU 1199-NW: 7.10 Rest Between Shifts</a:t>
            </a:r>
          </a:p>
        </p:txBody>
      </p:sp>
      <p:sp>
        <p:nvSpPr>
          <p:cNvPr id="4" name="Text Placeholder 3">
            <a:extLst>
              <a:ext uri="{FF2B5EF4-FFF2-40B4-BE49-F238E27FC236}">
                <a16:creationId xmlns:a16="http://schemas.microsoft.com/office/drawing/2014/main" id="{6FEF05F5-66D9-528D-0EBB-0E7AB0580033}"/>
              </a:ext>
            </a:extLst>
          </p:cNvPr>
          <p:cNvSpPr>
            <a:spLocks noGrp="1"/>
          </p:cNvSpPr>
          <p:nvPr>
            <p:ph type="body" sz="quarter" idx="12"/>
          </p:nvPr>
        </p:nvSpPr>
        <p:spPr/>
        <p:txBody>
          <a:bodyPr/>
          <a:lstStyle/>
          <a:p>
            <a:r>
              <a:rPr lang="en-US" dirty="0"/>
              <a:t>Removed language stating that the RBS premium would not apply to standby and callback assignments.</a:t>
            </a:r>
          </a:p>
          <a:p>
            <a:endParaRPr lang="en-US" dirty="0"/>
          </a:p>
          <a:p>
            <a:r>
              <a:rPr lang="en-US" i="1" dirty="0"/>
              <a:t>Note: Previously would not be entitled to RBS premium if called back with less than 12 hours between shifts, but now they are entitled to the premium. </a:t>
            </a:r>
            <a:r>
              <a:rPr lang="en-US" i="1"/>
              <a:t>Aligns with WSNA.</a:t>
            </a:r>
            <a:endParaRPr lang="en-US" i="1" dirty="0"/>
          </a:p>
          <a:p>
            <a:endParaRPr lang="en-US" dirty="0"/>
          </a:p>
        </p:txBody>
      </p:sp>
    </p:spTree>
    <p:extLst>
      <p:ext uri="{BB962C8B-B14F-4D97-AF65-F5344CB8AC3E}">
        <p14:creationId xmlns:p14="http://schemas.microsoft.com/office/powerpoint/2010/main" val="1598579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1199 UWMC-NW 15.5 Parental Leave</a:t>
            </a:r>
          </a:p>
        </p:txBody>
      </p:sp>
      <p:sp>
        <p:nvSpPr>
          <p:cNvPr id="4" name="Text Placeholder 3"/>
          <p:cNvSpPr>
            <a:spLocks noGrp="1"/>
          </p:cNvSpPr>
          <p:nvPr>
            <p:ph type="body" sz="quarter" idx="12"/>
          </p:nvPr>
        </p:nvSpPr>
        <p:spPr/>
        <p:txBody>
          <a:bodyPr/>
          <a:lstStyle/>
          <a:p>
            <a:r>
              <a:rPr lang="en-US" dirty="0"/>
              <a:t>Language was changed to state that Parental Leave can be taken up to 6 months (rather than 4 months), and for birth parents, temporary disability leave for pregnancy is in addition to parental leave.</a:t>
            </a:r>
          </a:p>
          <a:p>
            <a:endParaRPr lang="en-US" dirty="0"/>
          </a:p>
          <a:p>
            <a:r>
              <a:rPr lang="en-US" i="1" dirty="0"/>
              <a:t>Note: This reflects a change in the law, which we are memorializing in the CBA.</a:t>
            </a:r>
          </a:p>
          <a:p>
            <a:endParaRPr lang="en-US" dirty="0"/>
          </a:p>
        </p:txBody>
      </p:sp>
    </p:spTree>
    <p:extLst>
      <p:ext uri="{BB962C8B-B14F-4D97-AF65-F5344CB8AC3E}">
        <p14:creationId xmlns:p14="http://schemas.microsoft.com/office/powerpoint/2010/main" val="2849718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1199 UWMC-NW: MOU – Wage Discussion</a:t>
            </a:r>
          </a:p>
        </p:txBody>
      </p:sp>
      <p:sp>
        <p:nvSpPr>
          <p:cNvPr id="4" name="Text Placeholder 3">
            <a:extLst>
              <a:ext uri="{FF2B5EF4-FFF2-40B4-BE49-F238E27FC236}">
                <a16:creationId xmlns:a16="http://schemas.microsoft.com/office/drawing/2014/main" id="{04396353-5F8D-4BE1-8280-DE0E0ED6869B}"/>
              </a:ext>
            </a:extLst>
          </p:cNvPr>
          <p:cNvSpPr>
            <a:spLocks noGrp="1"/>
          </p:cNvSpPr>
          <p:nvPr>
            <p:ph type="body" sz="quarter" idx="12"/>
          </p:nvPr>
        </p:nvSpPr>
        <p:spPr>
          <a:xfrm>
            <a:off x="671757" y="1730667"/>
            <a:ext cx="8184662" cy="411171"/>
          </a:xfrm>
        </p:spPr>
        <p:txBody>
          <a:bodyPr/>
          <a:lstStyle/>
          <a:p>
            <a:r>
              <a:rPr lang="en-US" sz="2000" dirty="0"/>
              <a:t>“At least one (1) year prior to contract expiration, the parties agree to discuss the 2025 bargaining process to assist in planning for wage discussions in future negotiations. The parties will explore shared interests and collaborative problem solving by discussing wage concerns at UW Medicine: </a:t>
            </a:r>
          </a:p>
          <a:p>
            <a:pPr marL="342900" indent="-342900">
              <a:buFont typeface="Arial" panose="020B0604020202020204" pitchFamily="34" charset="0"/>
              <a:buChar char="•"/>
            </a:pPr>
            <a:r>
              <a:rPr lang="en-US" sz="2000" dirty="0"/>
              <a:t>Equity;</a:t>
            </a:r>
          </a:p>
          <a:p>
            <a:pPr marL="342900" indent="-342900">
              <a:buFont typeface="Arial" panose="020B0604020202020204" pitchFamily="34" charset="0"/>
              <a:buChar char="•"/>
            </a:pPr>
            <a:r>
              <a:rPr lang="en-US" sz="2000" dirty="0"/>
              <a:t>Options and approaches to address both parties’ interests regarding wages;</a:t>
            </a:r>
          </a:p>
          <a:p>
            <a:pPr marL="342900" indent="-342900">
              <a:buFont typeface="Arial" panose="020B0604020202020204" pitchFamily="34" charset="0"/>
              <a:buChar char="•"/>
            </a:pPr>
            <a:r>
              <a:rPr lang="en-US" sz="2000" dirty="0"/>
              <a:t>Systems change to support options to address wage concerns.</a:t>
            </a:r>
          </a:p>
          <a:p>
            <a:r>
              <a:rPr lang="en-US" sz="2000" dirty="0"/>
              <a:t>The discussions may result in  potential opportunities for addressing wages in the 2025-2027 bargaining. Participants in these discussions will include relevant stakeholders for each party, including an EDI leader from each party. Each party may bring up to seven participants. During the life of this agreement, the parties will schedule at least three meetings to discuss with the option to mutually agree to more meetings. Employees will be paid release time for time spent in the meetings.”</a:t>
            </a:r>
          </a:p>
        </p:txBody>
      </p:sp>
    </p:spTree>
    <p:extLst>
      <p:ext uri="{BB962C8B-B14F-4D97-AF65-F5344CB8AC3E}">
        <p14:creationId xmlns:p14="http://schemas.microsoft.com/office/powerpoint/2010/main" val="956068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1199 UWMC-NW: 9.1 Shift Differential</a:t>
            </a:r>
          </a:p>
        </p:txBody>
      </p:sp>
      <p:sp>
        <p:nvSpPr>
          <p:cNvPr id="6" name="Text Placeholder 5">
            <a:extLst>
              <a:ext uri="{FF2B5EF4-FFF2-40B4-BE49-F238E27FC236}">
                <a16:creationId xmlns:a16="http://schemas.microsoft.com/office/drawing/2014/main" id="{7D4366FC-884E-707E-ED4D-E49FD47CE0C5}"/>
              </a:ext>
            </a:extLst>
          </p:cNvPr>
          <p:cNvSpPr txBox="1">
            <a:spLocks/>
          </p:cNvSpPr>
          <p:nvPr/>
        </p:nvSpPr>
        <p:spPr>
          <a:xfrm>
            <a:off x="671757" y="1730667"/>
            <a:ext cx="8184662" cy="41117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i="1" dirty="0"/>
              <a:t>Note: Certified Nursing Assistants now have their own shift differential rate:</a:t>
            </a:r>
          </a:p>
          <a:p>
            <a:pPr marL="0" indent="0">
              <a:buNone/>
            </a:pPr>
            <a:endParaRPr lang="en-US" sz="2400" dirty="0"/>
          </a:p>
          <a:p>
            <a:pPr>
              <a:buFont typeface="Arial" panose="020B0604020202020204" pitchFamily="34" charset="0"/>
              <a:buChar char="•"/>
            </a:pPr>
            <a:r>
              <a:rPr lang="en-US" sz="2400" dirty="0"/>
              <a:t>Second shift (evening shift, 3pm-11pm): $1.50/hour</a:t>
            </a:r>
          </a:p>
          <a:p>
            <a:pPr>
              <a:buFont typeface="Arial" panose="020B0604020202020204" pitchFamily="34" charset="0"/>
              <a:buChar char="•"/>
            </a:pPr>
            <a:r>
              <a:rPr lang="en-US" sz="2400" dirty="0"/>
              <a:t>Third shift (night shift, 11pm-7am): $2.25/hour</a:t>
            </a:r>
          </a:p>
        </p:txBody>
      </p:sp>
    </p:spTree>
    <p:extLst>
      <p:ext uri="{BB962C8B-B14F-4D97-AF65-F5344CB8AC3E}">
        <p14:creationId xmlns:p14="http://schemas.microsoft.com/office/powerpoint/2010/main" val="780111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1199 UWMC-NW: Social Worker License and Cert Pay</a:t>
            </a:r>
          </a:p>
        </p:txBody>
      </p:sp>
      <p:sp>
        <p:nvSpPr>
          <p:cNvPr id="4" name="Text Placeholder 3"/>
          <p:cNvSpPr>
            <a:spLocks noGrp="1"/>
          </p:cNvSpPr>
          <p:nvPr>
            <p:ph type="body" sz="quarter" idx="12"/>
          </p:nvPr>
        </p:nvSpPr>
        <p:spPr/>
        <p:txBody>
          <a:bodyPr/>
          <a:lstStyle/>
          <a:p>
            <a:r>
              <a:rPr lang="en-US" i="1" dirty="0"/>
              <a:t>Social Workers are no longer eligible for the $1.25 Certification Pay. Instead, they are eligible for a $1.50 License Pay if they are licensed by the State of Washington as an Advanced Social Worker or Independent Clinical Social Worker. License Pay will be provided on the first available pay period after the Social Worker has provided proof of licensure to the appointing authority or designee.</a:t>
            </a:r>
          </a:p>
        </p:txBody>
      </p:sp>
    </p:spTree>
    <p:extLst>
      <p:ext uri="{BB962C8B-B14F-4D97-AF65-F5344CB8AC3E}">
        <p14:creationId xmlns:p14="http://schemas.microsoft.com/office/powerpoint/2010/main" val="21366677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1199 UWMC-NW: MOU – Primary Care Clinics Floating</a:t>
            </a:r>
          </a:p>
        </p:txBody>
      </p:sp>
      <p:sp>
        <p:nvSpPr>
          <p:cNvPr id="3" name="Text Placeholder 2"/>
          <p:cNvSpPr>
            <a:spLocks noGrp="1"/>
          </p:cNvSpPr>
          <p:nvPr>
            <p:ph type="body" sz="quarter" idx="11"/>
          </p:nvPr>
        </p:nvSpPr>
        <p:spPr>
          <a:xfrm>
            <a:off x="671757" y="1810693"/>
            <a:ext cx="8197114" cy="5224605"/>
          </a:xfrm>
        </p:spPr>
        <p:txBody>
          <a:bodyPr/>
          <a:lstStyle/>
          <a:p>
            <a:r>
              <a:rPr lang="en-US" i="1" dirty="0"/>
              <a:t>The $1.50 Clinic Float premium now also applies to employees hired into the float pool.</a:t>
            </a:r>
          </a:p>
          <a:p>
            <a:endParaRPr lang="en-US" dirty="0"/>
          </a:p>
          <a:p>
            <a:endParaRPr lang="en-US" dirty="0"/>
          </a:p>
        </p:txBody>
      </p:sp>
    </p:spTree>
    <p:extLst>
      <p:ext uri="{BB962C8B-B14F-4D97-AF65-F5344CB8AC3E}">
        <p14:creationId xmlns:p14="http://schemas.microsoft.com/office/powerpoint/2010/main" val="3195717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1199 UWMC-NW: Hospital Security Officers</a:t>
            </a:r>
          </a:p>
        </p:txBody>
      </p:sp>
      <p:sp>
        <p:nvSpPr>
          <p:cNvPr id="6" name="Text Placeholder 5">
            <a:extLst>
              <a:ext uri="{FF2B5EF4-FFF2-40B4-BE49-F238E27FC236}">
                <a16:creationId xmlns:a16="http://schemas.microsoft.com/office/drawing/2014/main" id="{7D4366FC-884E-707E-ED4D-E49FD47CE0C5}"/>
              </a:ext>
            </a:extLst>
          </p:cNvPr>
          <p:cNvSpPr txBox="1">
            <a:spLocks/>
          </p:cNvSpPr>
          <p:nvPr/>
        </p:nvSpPr>
        <p:spPr>
          <a:xfrm>
            <a:off x="671757" y="1730667"/>
            <a:ext cx="8184662" cy="41117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400" i="1" dirty="0"/>
              <a:t>During negotiations, Campus Security Guards were added to the current CBA and will be covered by the contract under the Service/Maintenance bargaining unit. </a:t>
            </a:r>
          </a:p>
          <a:p>
            <a:r>
              <a:rPr lang="en-US" sz="2400" i="1" dirty="0"/>
              <a:t>Two new classifications:</a:t>
            </a:r>
          </a:p>
          <a:p>
            <a:pPr lvl="1"/>
            <a:r>
              <a:rPr lang="en-US" sz="2000" i="1" dirty="0"/>
              <a:t>Hospital Security Officer</a:t>
            </a:r>
          </a:p>
          <a:p>
            <a:pPr lvl="1"/>
            <a:r>
              <a:rPr lang="en-US" sz="2000" i="1" dirty="0"/>
              <a:t>Hospital Security Sergeant</a:t>
            </a:r>
          </a:p>
          <a:p>
            <a:r>
              <a:rPr lang="en-US" sz="2400" i="1" dirty="0"/>
              <a:t>New terms include a 7% premium for Field Training Officers.</a:t>
            </a:r>
          </a:p>
          <a:p>
            <a:pPr marL="0" indent="0">
              <a:buNone/>
            </a:pPr>
            <a:endParaRPr lang="en-US" sz="2400" dirty="0"/>
          </a:p>
        </p:txBody>
      </p:sp>
    </p:spTree>
    <p:extLst>
      <p:ext uri="{BB962C8B-B14F-4D97-AF65-F5344CB8AC3E}">
        <p14:creationId xmlns:p14="http://schemas.microsoft.com/office/powerpoint/2010/main" val="13488935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1199 UWMC-NW: R&amp;R and Market Increases</a:t>
            </a:r>
          </a:p>
        </p:txBody>
      </p:sp>
      <p:sp>
        <p:nvSpPr>
          <p:cNvPr id="4" name="Text Placeholder 3"/>
          <p:cNvSpPr>
            <a:spLocks noGrp="1"/>
          </p:cNvSpPr>
          <p:nvPr>
            <p:ph type="body" sz="quarter" idx="12"/>
          </p:nvPr>
        </p:nvSpPr>
        <p:spPr/>
        <p:txBody>
          <a:bodyPr/>
          <a:lstStyle/>
          <a:p>
            <a:r>
              <a:rPr lang="en-US" i="1" dirty="0"/>
              <a:t>A number of SEIU 1199NW classifications received recruitment and retention increases effective in the 21-23 biennium, in addition to the across-the-board increases.</a:t>
            </a:r>
          </a:p>
          <a:p>
            <a:endParaRPr lang="en-US" i="1" dirty="0"/>
          </a:p>
          <a:p>
            <a:r>
              <a:rPr lang="en-US" i="1" dirty="0"/>
              <a:t>The BU pay table was restructured, which resulted in slight wage increases for some classifications. Also consolidated the Float Certified Nursing Assistant and Float Unit Secretary into the Certified Nursing Assistant and Unit Secretary profiles, with increased premium for floating ($2.25/hour).</a:t>
            </a:r>
          </a:p>
        </p:txBody>
      </p:sp>
    </p:spTree>
    <p:extLst>
      <p:ext uri="{BB962C8B-B14F-4D97-AF65-F5344CB8AC3E}">
        <p14:creationId xmlns:p14="http://schemas.microsoft.com/office/powerpoint/2010/main" val="2936551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2023-2025 CBAs</a:t>
            </a:r>
          </a:p>
        </p:txBody>
      </p:sp>
      <p:sp>
        <p:nvSpPr>
          <p:cNvPr id="6" name="Text Placeholder 5">
            <a:extLst>
              <a:ext uri="{FF2B5EF4-FFF2-40B4-BE49-F238E27FC236}">
                <a16:creationId xmlns:a16="http://schemas.microsoft.com/office/drawing/2014/main" id="{74E77288-1048-4E0C-BC64-AF70365F84C5}"/>
              </a:ext>
            </a:extLst>
          </p:cNvPr>
          <p:cNvSpPr>
            <a:spLocks noGrp="1"/>
          </p:cNvSpPr>
          <p:nvPr>
            <p:ph type="body" sz="quarter" idx="12"/>
          </p:nvPr>
        </p:nvSpPr>
        <p:spPr/>
        <p:txBody>
          <a:bodyPr/>
          <a:lstStyle/>
          <a:p>
            <a:r>
              <a:rPr lang="en-US" i="1" dirty="0"/>
              <a:t>In the fall of 2022, UWMC-Northwest negotiated the 2023-2025 Collective Bargaining Agreements with WSNA and SEIU 1199, effective July 1, 2023 to June 30, 2025. Changes were minimal, given that the 21-23 CBAs were negotiated in 2021.</a:t>
            </a:r>
          </a:p>
          <a:p>
            <a:endParaRPr lang="en-US" i="1" dirty="0"/>
          </a:p>
          <a:p>
            <a:r>
              <a:rPr lang="en-US" i="1" dirty="0"/>
              <a:t>Labor Relations expects to bargain the 2025-2027 successor contracts in the Spring of 2025.</a:t>
            </a:r>
          </a:p>
        </p:txBody>
      </p:sp>
    </p:spTree>
    <p:extLst>
      <p:ext uri="{BB962C8B-B14F-4D97-AF65-F5344CB8AC3E}">
        <p14:creationId xmlns:p14="http://schemas.microsoft.com/office/powerpoint/2010/main" val="98896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Both CBAs: Standby</a:t>
            </a:r>
          </a:p>
        </p:txBody>
      </p:sp>
      <p:sp>
        <p:nvSpPr>
          <p:cNvPr id="3" name="Text Placeholder 2"/>
          <p:cNvSpPr>
            <a:spLocks noGrp="1"/>
          </p:cNvSpPr>
          <p:nvPr>
            <p:ph type="body" sz="quarter" idx="11"/>
          </p:nvPr>
        </p:nvSpPr>
        <p:spPr/>
        <p:txBody>
          <a:bodyPr/>
          <a:lstStyle/>
          <a:p>
            <a:r>
              <a:rPr lang="en-US" i="1" dirty="0"/>
              <a:t>Standby was increased to $7/hour for all SEIU 1199 and WSNA UWMC-NW positions.</a:t>
            </a:r>
          </a:p>
          <a:p>
            <a:r>
              <a:rPr lang="en-US" i="1" dirty="0"/>
              <a:t>Tiered standby premiums (over 30 hours) were eliminated.</a:t>
            </a:r>
          </a:p>
        </p:txBody>
      </p:sp>
    </p:spTree>
    <p:extLst>
      <p:ext uri="{BB962C8B-B14F-4D97-AF65-F5344CB8AC3E}">
        <p14:creationId xmlns:p14="http://schemas.microsoft.com/office/powerpoint/2010/main" val="19986039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Both CBAs: General Wage Increases</a:t>
            </a:r>
          </a:p>
        </p:txBody>
      </p:sp>
      <p:sp>
        <p:nvSpPr>
          <p:cNvPr id="3" name="Text Placeholder 2"/>
          <p:cNvSpPr>
            <a:spLocks noGrp="1"/>
          </p:cNvSpPr>
          <p:nvPr>
            <p:ph type="body" sz="quarter" idx="11"/>
          </p:nvPr>
        </p:nvSpPr>
        <p:spPr/>
        <p:txBody>
          <a:bodyPr/>
          <a:lstStyle/>
          <a:p>
            <a:r>
              <a:rPr lang="en-US" dirty="0">
                <a:solidFill>
                  <a:schemeClr val="accent6">
                    <a:lumMod val="40000"/>
                    <a:lumOff val="60000"/>
                  </a:schemeClr>
                </a:solidFill>
              </a:rPr>
              <a:t>January 1, 2023: 4% R&amp;R increase (complete)</a:t>
            </a:r>
          </a:p>
          <a:p>
            <a:r>
              <a:rPr lang="en-US" dirty="0"/>
              <a:t>July 1, 2023: 5% R&amp;R increase</a:t>
            </a:r>
          </a:p>
          <a:p>
            <a:r>
              <a:rPr lang="en-US" dirty="0"/>
              <a:t>July 1, 2023: 4% across-the-board</a:t>
            </a:r>
          </a:p>
          <a:p>
            <a:r>
              <a:rPr lang="en-US" dirty="0"/>
              <a:t>July 1, 2024: 3% across-the-board</a:t>
            </a:r>
          </a:p>
        </p:txBody>
      </p:sp>
    </p:spTree>
    <p:extLst>
      <p:ext uri="{BB962C8B-B14F-4D97-AF65-F5344CB8AC3E}">
        <p14:creationId xmlns:p14="http://schemas.microsoft.com/office/powerpoint/2010/main" val="30910225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Questions?</a:t>
            </a:r>
          </a:p>
        </p:txBody>
      </p:sp>
    </p:spTree>
    <p:extLst>
      <p:ext uri="{BB962C8B-B14F-4D97-AF65-F5344CB8AC3E}">
        <p14:creationId xmlns:p14="http://schemas.microsoft.com/office/powerpoint/2010/main" val="1712628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WSNA UWMC-NW: 4.4 Preceptor Pay</a:t>
            </a:r>
          </a:p>
        </p:txBody>
      </p:sp>
      <p:sp>
        <p:nvSpPr>
          <p:cNvPr id="3" name="Text Placeholder 2"/>
          <p:cNvSpPr>
            <a:spLocks noGrp="1"/>
          </p:cNvSpPr>
          <p:nvPr>
            <p:ph type="body" sz="quarter" idx="11"/>
          </p:nvPr>
        </p:nvSpPr>
        <p:spPr/>
        <p:txBody>
          <a:bodyPr/>
          <a:lstStyle/>
          <a:p>
            <a:r>
              <a:rPr lang="en-US" i="1" dirty="0"/>
              <a:t>Preceptor pay can now be earned for precepting travelers. (In addition to new nurses and senior practicum nurses.)</a:t>
            </a:r>
          </a:p>
        </p:txBody>
      </p:sp>
    </p:spTree>
    <p:extLst>
      <p:ext uri="{BB962C8B-B14F-4D97-AF65-F5344CB8AC3E}">
        <p14:creationId xmlns:p14="http://schemas.microsoft.com/office/powerpoint/2010/main" val="837751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6CE5F3C-FE21-2CFD-60BD-F55A521B1EC0}"/>
              </a:ext>
            </a:extLst>
          </p:cNvPr>
          <p:cNvSpPr>
            <a:spLocks noGrp="1"/>
          </p:cNvSpPr>
          <p:nvPr>
            <p:ph type="body" sz="quarter" idx="10"/>
          </p:nvPr>
        </p:nvSpPr>
        <p:spPr/>
        <p:txBody>
          <a:bodyPr/>
          <a:lstStyle/>
          <a:p>
            <a:r>
              <a:rPr lang="en-US" dirty="0"/>
              <a:t>WSNA UWMC-NW: Double Time Premium</a:t>
            </a:r>
          </a:p>
        </p:txBody>
      </p:sp>
      <p:sp>
        <p:nvSpPr>
          <p:cNvPr id="3" name="Text Placeholder 2">
            <a:extLst>
              <a:ext uri="{FF2B5EF4-FFF2-40B4-BE49-F238E27FC236}">
                <a16:creationId xmlns:a16="http://schemas.microsoft.com/office/drawing/2014/main" id="{DB1CDCAA-ECD2-9C44-D4CD-82156048FC07}"/>
              </a:ext>
            </a:extLst>
          </p:cNvPr>
          <p:cNvSpPr>
            <a:spLocks noGrp="1"/>
          </p:cNvSpPr>
          <p:nvPr>
            <p:ph type="body" sz="quarter" idx="11"/>
          </p:nvPr>
        </p:nvSpPr>
        <p:spPr/>
        <p:txBody>
          <a:bodyPr/>
          <a:lstStyle/>
          <a:p>
            <a:pPr marL="0" indent="0">
              <a:buNone/>
            </a:pPr>
            <a:r>
              <a:rPr lang="en-US" dirty="0"/>
              <a:t>“7.8 Double Time Premium. </a:t>
            </a:r>
            <a:r>
              <a:rPr lang="en-US" b="0" dirty="0"/>
              <a:t>Double time premium shall be paid for hours worked in excess of twelve (12) hours.”</a:t>
            </a:r>
          </a:p>
          <a:p>
            <a:pPr marL="0" indent="0">
              <a:buNone/>
            </a:pPr>
            <a:endParaRPr lang="en-US" b="0" dirty="0"/>
          </a:p>
          <a:p>
            <a:pPr marL="0" indent="0">
              <a:buNone/>
            </a:pPr>
            <a:r>
              <a:rPr lang="en-US" b="0" i="1" dirty="0"/>
              <a:t>Note: Previously, nurses working a 12-hour shift schedule would receive double time after 14 hours. </a:t>
            </a:r>
            <a:endParaRPr lang="en-US" b="0" dirty="0"/>
          </a:p>
        </p:txBody>
      </p:sp>
    </p:spTree>
    <p:extLst>
      <p:ext uri="{BB962C8B-B14F-4D97-AF65-F5344CB8AC3E}">
        <p14:creationId xmlns:p14="http://schemas.microsoft.com/office/powerpoint/2010/main" val="1143063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WSNA UWMC-NW: 9.1 Shift Differential</a:t>
            </a:r>
          </a:p>
        </p:txBody>
      </p:sp>
      <p:sp>
        <p:nvSpPr>
          <p:cNvPr id="4" name="Text Placeholder 3"/>
          <p:cNvSpPr>
            <a:spLocks noGrp="1"/>
          </p:cNvSpPr>
          <p:nvPr>
            <p:ph type="body" sz="quarter" idx="12"/>
          </p:nvPr>
        </p:nvSpPr>
        <p:spPr/>
        <p:txBody>
          <a:bodyPr/>
          <a:lstStyle/>
          <a:p>
            <a:r>
              <a:rPr lang="en-US" sz="2000" b="1" dirty="0"/>
              <a:t>Revised to align with Montlake and allows automation of shift differential.</a:t>
            </a:r>
          </a:p>
          <a:p>
            <a:endParaRPr lang="en-US" sz="1800" dirty="0"/>
          </a:p>
          <a:p>
            <a:r>
              <a:rPr lang="en-US" sz="1800" dirty="0"/>
              <a:t>“Nurses shall be paid shift differential on second or third shift if the majority of hours are worked during the designated shift. RNs who are assigned to work first shift shall receive second shift differential when they work four (4) or more hours after 1500.  </a:t>
            </a:r>
          </a:p>
          <a:p>
            <a:endParaRPr lang="en-US" sz="1800" dirty="0"/>
          </a:p>
          <a:p>
            <a:r>
              <a:rPr lang="en-US" sz="1800" dirty="0"/>
              <a:t>An RN permanently assigned to second (evening) or third (night) shift will receive the shift premium assigned to that shift. An RN who is temporarily assigned, within the RN’s FTE, to another shift with a lower shift rate will receive the higher shift rate if the temporary assignment is not greater than five (5) consecutive working days.</a:t>
            </a:r>
          </a:p>
          <a:p>
            <a:endParaRPr lang="en-US" sz="1800" dirty="0"/>
          </a:p>
          <a:p>
            <a:r>
              <a:rPr lang="en-US" sz="1800" dirty="0"/>
              <a:t>An RN who is using paid time off will receive the shift premium if the RN has a permanent work shift designation of evening or night.” </a:t>
            </a:r>
            <a:r>
              <a:rPr lang="en-US" sz="1800" b="1" dirty="0"/>
              <a:t>(Already in MOU)</a:t>
            </a:r>
          </a:p>
          <a:p>
            <a:endParaRPr lang="en-US" sz="1800" i="1" dirty="0"/>
          </a:p>
          <a:p>
            <a:r>
              <a:rPr lang="en-US" sz="1800" i="1" dirty="0"/>
              <a:t>Note: As of July 1, 2023, managers should communicate to payroll which RNs have permanent second or third shifts.</a:t>
            </a:r>
            <a:endParaRPr lang="en-US" sz="1800" dirty="0"/>
          </a:p>
          <a:p>
            <a:endParaRPr lang="en-US" dirty="0"/>
          </a:p>
        </p:txBody>
      </p:sp>
    </p:spTree>
    <p:extLst>
      <p:ext uri="{BB962C8B-B14F-4D97-AF65-F5344CB8AC3E}">
        <p14:creationId xmlns:p14="http://schemas.microsoft.com/office/powerpoint/2010/main" val="3972043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WSNA UMWC-NW: 9.10 Float Pay</a:t>
            </a:r>
          </a:p>
        </p:txBody>
      </p:sp>
      <p:sp>
        <p:nvSpPr>
          <p:cNvPr id="6" name="Text Placeholder 5">
            <a:extLst>
              <a:ext uri="{FF2B5EF4-FFF2-40B4-BE49-F238E27FC236}">
                <a16:creationId xmlns:a16="http://schemas.microsoft.com/office/drawing/2014/main" id="{74E77288-1048-4E0C-BC64-AF70365F84C5}"/>
              </a:ext>
            </a:extLst>
          </p:cNvPr>
          <p:cNvSpPr>
            <a:spLocks noGrp="1"/>
          </p:cNvSpPr>
          <p:nvPr>
            <p:ph type="body" sz="quarter" idx="12"/>
          </p:nvPr>
        </p:nvSpPr>
        <p:spPr/>
        <p:txBody>
          <a:bodyPr/>
          <a:lstStyle/>
          <a:p>
            <a:r>
              <a:rPr lang="en-US" sz="2400" dirty="0"/>
              <a:t>“Any full time or part time nurse with regularly scheduled shifts and hours designated to the Float Pool </a:t>
            </a:r>
            <a:r>
              <a:rPr lang="en-US" sz="2400" b="1" u="sng" dirty="0"/>
              <a:t>or as nursing house supervisors,</a:t>
            </a:r>
            <a:r>
              <a:rPr lang="en-US" b="1" dirty="0"/>
              <a:t> </a:t>
            </a:r>
            <a:r>
              <a:rPr lang="en-US" sz="2400" dirty="0"/>
              <a:t>shall receive a five dollar ($5.00) per hour premium for all hours worked as a Float Pool nurse as part of the nurse’s regular rate of pay.”</a:t>
            </a:r>
          </a:p>
          <a:p>
            <a:endParaRPr lang="en-US" dirty="0"/>
          </a:p>
          <a:p>
            <a:r>
              <a:rPr lang="en-US" sz="2400" i="1" dirty="0"/>
              <a:t>Note: As of July 1, 2023, let payroll know when an RN is designated as a nursing house supervisor. Nursing house supervisors at NWH are RN3s. </a:t>
            </a:r>
          </a:p>
        </p:txBody>
      </p:sp>
    </p:spTree>
    <p:extLst>
      <p:ext uri="{BB962C8B-B14F-4D97-AF65-F5344CB8AC3E}">
        <p14:creationId xmlns:p14="http://schemas.microsoft.com/office/powerpoint/2010/main" val="2500202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WSNA UMWC-NW: 9.13 MSN Premium</a:t>
            </a:r>
          </a:p>
        </p:txBody>
      </p:sp>
      <p:sp>
        <p:nvSpPr>
          <p:cNvPr id="6" name="Text Placeholder 3">
            <a:extLst>
              <a:ext uri="{FF2B5EF4-FFF2-40B4-BE49-F238E27FC236}">
                <a16:creationId xmlns:a16="http://schemas.microsoft.com/office/drawing/2014/main" id="{752CE099-42D2-281C-26BD-E86DF09A3EA9}"/>
              </a:ext>
            </a:extLst>
          </p:cNvPr>
          <p:cNvSpPr txBox="1">
            <a:spLocks/>
          </p:cNvSpPr>
          <p:nvPr/>
        </p:nvSpPr>
        <p:spPr>
          <a:xfrm>
            <a:off x="671757" y="1661653"/>
            <a:ext cx="8184662" cy="480186"/>
          </a:xfrm>
          <a:prstGeom prst="rect">
            <a:avLst/>
          </a:prstGeom>
        </p:spPr>
        <p:txBody>
          <a:bodyPr>
            <a:noAutofit/>
          </a:bodyPr>
          <a:lstStyle>
            <a:lvl1pPr marL="0" indent="0" algn="l" defTabSz="457200" rtl="0" eaLnBrk="1" latinLnBrk="0" hangingPunct="1">
              <a:lnSpc>
                <a:spcPct val="90000"/>
              </a:lnSpc>
              <a:spcBef>
                <a:spcPct val="20000"/>
              </a:spcBef>
              <a:buFont typeface="Arial"/>
              <a:buNone/>
              <a:defRPr sz="2400" b="0" i="0" kern="1200" baseline="0">
                <a:solidFill>
                  <a:srgbClr val="4B2E83"/>
                </a:solidFill>
                <a:latin typeface="Uni Sans Regular"/>
                <a:ea typeface="+mn-ea"/>
                <a:cs typeface="Uni Sans Regular"/>
              </a:defRPr>
            </a:lvl1pPr>
            <a:lvl2pPr marL="457200" indent="0" algn="l" defTabSz="457200" rtl="0" eaLnBrk="1" latinLnBrk="0" hangingPunct="1">
              <a:spcBef>
                <a:spcPct val="20000"/>
              </a:spcBef>
              <a:buFont typeface="Arial"/>
              <a:buNone/>
              <a:defRPr sz="2800" b="0" i="0" kern="1200">
                <a:solidFill>
                  <a:srgbClr val="E8D3A2"/>
                </a:solidFill>
                <a:latin typeface="Encode Sans Normal Black"/>
                <a:ea typeface="+mn-ea"/>
                <a:cs typeface="Encode Sans Normal Black"/>
              </a:defRPr>
            </a:lvl2pPr>
            <a:lvl3pPr marL="914400" indent="0" algn="l" defTabSz="457200" rtl="0" eaLnBrk="1" latinLnBrk="0" hangingPunct="1">
              <a:spcBef>
                <a:spcPct val="20000"/>
              </a:spcBef>
              <a:buFont typeface="Arial"/>
              <a:buNone/>
              <a:defRPr sz="2400" b="0" i="0" kern="1200">
                <a:solidFill>
                  <a:srgbClr val="E8D3A2"/>
                </a:solidFill>
                <a:latin typeface="Encode Sans Normal Black"/>
                <a:ea typeface="+mn-ea"/>
                <a:cs typeface="Encode Sans Normal Black"/>
              </a:defRPr>
            </a:lvl3pPr>
            <a:lvl4pPr marL="1371600" indent="0" algn="l" defTabSz="457200" rtl="0" eaLnBrk="1" latinLnBrk="0" hangingPunct="1">
              <a:spcBef>
                <a:spcPct val="20000"/>
              </a:spcBef>
              <a:buFont typeface="Arial"/>
              <a:buNone/>
              <a:defRPr sz="2000" b="0" i="0" kern="1200">
                <a:solidFill>
                  <a:srgbClr val="E8D3A2"/>
                </a:solidFill>
                <a:latin typeface="Encode Sans Normal Black"/>
                <a:ea typeface="+mn-ea"/>
                <a:cs typeface="Encode Sans Normal Black"/>
              </a:defRPr>
            </a:lvl4pPr>
            <a:lvl5pPr marL="1828800" indent="0" algn="l" defTabSz="457200" rtl="0" eaLnBrk="1" latinLnBrk="0" hangingPunct="1">
              <a:spcBef>
                <a:spcPct val="20000"/>
              </a:spcBef>
              <a:buFont typeface="Arial"/>
              <a:buNone/>
              <a:defRPr sz="2000" b="0" i="0" kern="1200">
                <a:solidFill>
                  <a:srgbClr val="E8D3A2"/>
                </a:solidFill>
                <a:latin typeface="Encode Sans Normal Black"/>
                <a:ea typeface="+mn-ea"/>
                <a:cs typeface="Encode Sans Normal Black"/>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t>“9.13 MSN/MN Premium. A RN who attains a Master of Science in Nursing (MSN) or a Master of Nursing (MN) degree shall receive a one (1)-step pay increase with proof of the degree.”</a:t>
            </a:r>
          </a:p>
          <a:p>
            <a:endParaRPr lang="en-US" dirty="0"/>
          </a:p>
          <a:p>
            <a:r>
              <a:rPr lang="en-US" i="1" dirty="0"/>
              <a:t>Note: Previously, BSN and MSN were the same premium. Now, BSN remains the same $1/hour premium, but new language was added for MSN. Aligned with Montlake.</a:t>
            </a:r>
          </a:p>
          <a:p>
            <a:endParaRPr lang="en-US" i="1" dirty="0"/>
          </a:p>
          <a:p>
            <a:r>
              <a:rPr lang="en-US" sz="2000" i="1" dirty="0"/>
              <a:t>**Email sent to managers/employees in early April. RNs will not qualify is already at the top step of the pay range, or if they’ve already received additional step while working at HMC/UWMC-ML.</a:t>
            </a:r>
          </a:p>
          <a:p>
            <a:endParaRPr lang="en-US" dirty="0"/>
          </a:p>
          <a:p>
            <a:endParaRPr lang="en-US" i="1" dirty="0"/>
          </a:p>
        </p:txBody>
      </p:sp>
    </p:spTree>
    <p:extLst>
      <p:ext uri="{BB962C8B-B14F-4D97-AF65-F5344CB8AC3E}">
        <p14:creationId xmlns:p14="http://schemas.microsoft.com/office/powerpoint/2010/main" val="3940266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WSNA UWMC-NW: 21.7 Temporary Assignment to a Higher Position</a:t>
            </a:r>
          </a:p>
        </p:txBody>
      </p:sp>
      <p:sp>
        <p:nvSpPr>
          <p:cNvPr id="4" name="Text Placeholder 3"/>
          <p:cNvSpPr>
            <a:spLocks noGrp="1"/>
          </p:cNvSpPr>
          <p:nvPr>
            <p:ph type="body" sz="quarter" idx="12"/>
          </p:nvPr>
        </p:nvSpPr>
        <p:spPr/>
        <p:txBody>
          <a:bodyPr/>
          <a:lstStyle/>
          <a:p>
            <a:r>
              <a:rPr lang="en-US" sz="2400" dirty="0">
                <a:latin typeface="Uni Sans Regular"/>
              </a:rPr>
              <a:t>“Whenever a nurse is temporarily assigned in writing by the Employer to regularly perform the principal duties of a higher-level position, they shall be paid a temporary hourly increase (THI) of at least 5% over the present salary.”</a:t>
            </a:r>
          </a:p>
          <a:p>
            <a:endParaRPr lang="en-US" dirty="0"/>
          </a:p>
          <a:p>
            <a:r>
              <a:rPr lang="en-US" i="1" dirty="0"/>
              <a:t>Note: Removed requirement that nurses would</a:t>
            </a:r>
            <a:r>
              <a:rPr lang="en-US" sz="2400" i="1" dirty="0">
                <a:latin typeface="Uni Sans Regular"/>
              </a:rPr>
              <a:t> only receive THI after 5 or more scheduled working days in the higher-level position. Also removed at Montlake.</a:t>
            </a:r>
          </a:p>
        </p:txBody>
      </p:sp>
    </p:spTree>
    <p:extLst>
      <p:ext uri="{BB962C8B-B14F-4D97-AF65-F5344CB8AC3E}">
        <p14:creationId xmlns:p14="http://schemas.microsoft.com/office/powerpoint/2010/main" val="2837762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2BA4DA4-E7D1-33C3-5BA6-ED087ADC288A}"/>
              </a:ext>
            </a:extLst>
          </p:cNvPr>
          <p:cNvSpPr>
            <a:spLocks noGrp="1"/>
          </p:cNvSpPr>
          <p:nvPr>
            <p:ph type="body" sz="quarter" idx="10"/>
          </p:nvPr>
        </p:nvSpPr>
        <p:spPr/>
        <p:txBody>
          <a:bodyPr/>
          <a:lstStyle/>
          <a:p>
            <a:r>
              <a:rPr lang="en-US" dirty="0"/>
              <a:t>WSNA-NW: Pre-Scheduled Voluntary Double-Time</a:t>
            </a:r>
          </a:p>
        </p:txBody>
      </p:sp>
      <p:sp>
        <p:nvSpPr>
          <p:cNvPr id="4" name="Text Placeholder 3">
            <a:extLst>
              <a:ext uri="{FF2B5EF4-FFF2-40B4-BE49-F238E27FC236}">
                <a16:creationId xmlns:a16="http://schemas.microsoft.com/office/drawing/2014/main" id="{FE5AD4F4-96AA-AAFE-8655-1AFEB3A47CB3}"/>
              </a:ext>
            </a:extLst>
          </p:cNvPr>
          <p:cNvSpPr>
            <a:spLocks noGrp="1"/>
          </p:cNvSpPr>
          <p:nvPr>
            <p:ph type="body" sz="quarter" idx="12"/>
          </p:nvPr>
        </p:nvSpPr>
        <p:spPr/>
        <p:txBody>
          <a:bodyPr/>
          <a:lstStyle/>
          <a:p>
            <a:pPr marL="342900" indent="-342900">
              <a:buFont typeface="Arial" panose="020B0604020202020204" pitchFamily="34" charset="0"/>
              <a:buChar char="•"/>
            </a:pPr>
            <a:r>
              <a:rPr lang="en-US" dirty="0"/>
              <a:t>Replaced “lump sum” incentive shifts with Pre-Scheduled Voluntary Double-Time.</a:t>
            </a:r>
          </a:p>
          <a:p>
            <a:pPr marL="800100" lvl="1" indent="-342900">
              <a:buFont typeface="Arial" panose="020B0604020202020204" pitchFamily="34" charset="0"/>
              <a:buChar char="•"/>
            </a:pPr>
            <a:r>
              <a:rPr lang="en-US" sz="2400" dirty="0"/>
              <a:t>Effective October 1, 2022</a:t>
            </a:r>
          </a:p>
          <a:p>
            <a:pPr marL="342900" indent="-342900">
              <a:buFont typeface="Arial" panose="020B0604020202020204" pitchFamily="34" charset="0"/>
              <a:buChar char="•"/>
            </a:pPr>
            <a:r>
              <a:rPr lang="en-US" dirty="0"/>
              <a:t>Slides from double time training session posted on LR website under “Trainings”.</a:t>
            </a:r>
          </a:p>
          <a:p>
            <a:pPr marL="342900" indent="-342900">
              <a:buFont typeface="Arial" panose="020B0604020202020204" pitchFamily="34" charset="0"/>
              <a:buChar char="•"/>
            </a:pPr>
            <a:r>
              <a:rPr lang="en-US" dirty="0"/>
              <a:t>MOU also posted on website under “Mid-Cycle Bargaining”.</a:t>
            </a:r>
          </a:p>
          <a:p>
            <a:pPr marL="342900" indent="-342900">
              <a:buFont typeface="Arial" panose="020B0604020202020204" pitchFamily="34" charset="0"/>
              <a:buChar char="•"/>
            </a:pPr>
            <a:r>
              <a:rPr lang="en-US" dirty="0"/>
              <a:t>Double Time incentive shifts are now consistent across UW Medicine.</a:t>
            </a:r>
          </a:p>
        </p:txBody>
      </p:sp>
    </p:spTree>
    <p:extLst>
      <p:ext uri="{BB962C8B-B14F-4D97-AF65-F5344CB8AC3E}">
        <p14:creationId xmlns:p14="http://schemas.microsoft.com/office/powerpoint/2010/main" val="1003678207"/>
      </p:ext>
    </p:extLst>
  </p:cSld>
  <p:clrMapOvr>
    <a:masterClrMapping/>
  </p:clrMapOvr>
</p:sld>
</file>

<file path=ppt/theme/theme1.xml><?xml version="1.0" encoding="utf-8"?>
<a:theme xmlns:a="http://schemas.openxmlformats.org/drawingml/2006/main" name="Office Theme">
  <a:themeElements>
    <a:clrScheme name="UW Palette 1">
      <a:dk1>
        <a:srgbClr val="4B2E83"/>
      </a:dk1>
      <a:lt1>
        <a:srgbClr val="E8E3D3"/>
      </a:lt1>
      <a:dk2>
        <a:srgbClr val="4B2E83"/>
      </a:dk2>
      <a:lt2>
        <a:srgbClr val="FFFFFF"/>
      </a:lt2>
      <a:accent1>
        <a:srgbClr val="4B2E83"/>
      </a:accent1>
      <a:accent2>
        <a:srgbClr val="E8E3D3"/>
      </a:accent2>
      <a:accent3>
        <a:srgbClr val="FFFFFF"/>
      </a:accent3>
      <a:accent4>
        <a:srgbClr val="D9D9D9"/>
      </a:accent4>
      <a:accent5>
        <a:srgbClr val="444444"/>
      </a:accent5>
      <a:accent6>
        <a:srgbClr val="85754D"/>
      </a:accent6>
      <a:hlink>
        <a:srgbClr val="4B2E83"/>
      </a:hlink>
      <a:folHlink>
        <a:srgbClr val="4B2E8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UW Brand">
      <a:dk1>
        <a:srgbClr val="33006F"/>
      </a:dk1>
      <a:lt1>
        <a:srgbClr val="E8D3A2"/>
      </a:lt1>
      <a:dk2>
        <a:srgbClr val="33006F"/>
      </a:dk2>
      <a:lt2>
        <a:srgbClr val="FFFFFF"/>
      </a:lt2>
      <a:accent1>
        <a:srgbClr val="33006F"/>
      </a:accent1>
      <a:accent2>
        <a:srgbClr val="E8D3A2"/>
      </a:accent2>
      <a:accent3>
        <a:srgbClr val="FFFFFF"/>
      </a:accent3>
      <a:accent4>
        <a:srgbClr val="D8D9DA"/>
      </a:accent4>
      <a:accent5>
        <a:srgbClr val="999999"/>
      </a:accent5>
      <a:accent6>
        <a:srgbClr val="917B4C"/>
      </a:accent6>
      <a:hlink>
        <a:srgbClr val="D8D9DA"/>
      </a:hlink>
      <a:folHlink>
        <a:srgbClr val="9999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Custom 5">
      <a:dk1>
        <a:srgbClr val="33006F"/>
      </a:dk1>
      <a:lt1>
        <a:srgbClr val="E8D3A2"/>
      </a:lt1>
      <a:dk2>
        <a:srgbClr val="33006F"/>
      </a:dk2>
      <a:lt2>
        <a:srgbClr val="FFFFFF"/>
      </a:lt2>
      <a:accent1>
        <a:srgbClr val="33006F"/>
      </a:accent1>
      <a:accent2>
        <a:srgbClr val="E8D3A2"/>
      </a:accent2>
      <a:accent3>
        <a:srgbClr val="FFFFFF"/>
      </a:accent3>
      <a:accent4>
        <a:srgbClr val="B2B2B2"/>
      </a:accent4>
      <a:accent5>
        <a:srgbClr val="26005C"/>
      </a:accent5>
      <a:accent6>
        <a:srgbClr val="917B4C"/>
      </a:accent6>
      <a:hlink>
        <a:srgbClr val="26005C"/>
      </a:hlink>
      <a:folHlink>
        <a:srgbClr val="3300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778</TotalTime>
  <Words>1552</Words>
  <Application>Microsoft Office PowerPoint</Application>
  <PresentationFormat>On-screen Show (4:3)</PresentationFormat>
  <Paragraphs>96</Paragraphs>
  <Slides>22</Slides>
  <Notes>4</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22</vt:i4>
      </vt:variant>
    </vt:vector>
  </HeadingPairs>
  <TitlesOfParts>
    <vt:vector size="32" baseType="lpstr">
      <vt:lpstr>Arial</vt:lpstr>
      <vt:lpstr>Calibri</vt:lpstr>
      <vt:lpstr>Encode Sans Normal Black</vt:lpstr>
      <vt:lpstr>Lucida Grande</vt:lpstr>
      <vt:lpstr>Open Sans</vt:lpstr>
      <vt:lpstr>Open Sans Light</vt:lpstr>
      <vt:lpstr>Uni Sans Regular</vt:lpstr>
      <vt:lpstr>Office Theme</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Alanya Cannon</dc:creator>
  <cp:lastModifiedBy>Jade Hersch</cp:lastModifiedBy>
  <cp:revision>35</cp:revision>
  <cp:lastPrinted>2016-02-10T20:19:12Z</cp:lastPrinted>
  <dcterms:created xsi:type="dcterms:W3CDTF">2014-10-14T00:51:43Z</dcterms:created>
  <dcterms:modified xsi:type="dcterms:W3CDTF">2023-06-13T20:44:28Z</dcterms:modified>
</cp:coreProperties>
</file>