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notesMasterIdLst>
    <p:notesMasterId r:id="rId33"/>
  </p:notesMasterIdLst>
  <p:handoutMasterIdLst>
    <p:handoutMasterId r:id="rId34"/>
  </p:handoutMasterIdLst>
  <p:sldIdLst>
    <p:sldId id="259" r:id="rId4"/>
    <p:sldId id="257" r:id="rId5"/>
    <p:sldId id="263" r:id="rId6"/>
    <p:sldId id="262" r:id="rId7"/>
    <p:sldId id="264" r:id="rId8"/>
    <p:sldId id="335" r:id="rId9"/>
    <p:sldId id="258" r:id="rId10"/>
    <p:sldId id="267" r:id="rId11"/>
    <p:sldId id="330" r:id="rId12"/>
    <p:sldId id="277" r:id="rId13"/>
    <p:sldId id="265" r:id="rId14"/>
    <p:sldId id="279" r:id="rId15"/>
    <p:sldId id="281" r:id="rId16"/>
    <p:sldId id="282" r:id="rId17"/>
    <p:sldId id="284" r:id="rId18"/>
    <p:sldId id="286" r:id="rId19"/>
    <p:sldId id="288" r:id="rId20"/>
    <p:sldId id="289" r:id="rId21"/>
    <p:sldId id="290" r:id="rId22"/>
    <p:sldId id="331" r:id="rId23"/>
    <p:sldId id="315" r:id="rId24"/>
    <p:sldId id="320" r:id="rId25"/>
    <p:sldId id="332" r:id="rId26"/>
    <p:sldId id="334" r:id="rId27"/>
    <p:sldId id="336" r:id="rId28"/>
    <p:sldId id="337" r:id="rId29"/>
    <p:sldId id="324" r:id="rId30"/>
    <p:sldId id="328" r:id="rId31"/>
    <p:sldId id="329" r:id="rId3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in - Peter Denis" initials="R-PD" lastIdx="46" clrIdx="1">
    <p:extLst>
      <p:ext uri="{19B8F6BF-5375-455C-9EA6-DF929625EA0E}">
        <p15:presenceInfo xmlns:p15="http://schemas.microsoft.com/office/powerpoint/2012/main" userId="df11453b688b5394" providerId="Windows Live"/>
      </p:ext>
    </p:extLst>
  </p:cmAuthor>
  <p:cmAuthor id="2" name="Ashlee Hooten" initials="AH" lastIdx="2" clrIdx="2">
    <p:extLst>
      <p:ext uri="{19B8F6BF-5375-455C-9EA6-DF929625EA0E}">
        <p15:presenceInfo xmlns:p15="http://schemas.microsoft.com/office/powerpoint/2012/main" userId="Ashlee Hooten" providerId="None"/>
      </p:ext>
    </p:extLst>
  </p:cmAuthor>
  <p:cmAuthor id="3" name="Peter J Denis" initials="PJD" lastIdx="1" clrIdx="3">
    <p:extLst>
      <p:ext uri="{19B8F6BF-5375-455C-9EA6-DF929625EA0E}">
        <p15:presenceInfo xmlns:p15="http://schemas.microsoft.com/office/powerpoint/2012/main" userId="S-1-5-21-1478355014-127360780-1969717230-6020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2E83"/>
    <a:srgbClr val="E8D3A2"/>
    <a:srgbClr val="E8E3D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82"/>
  </p:normalViewPr>
  <p:slideViewPr>
    <p:cSldViewPr snapToGrid="0" snapToObjects="1" showGuides="1">
      <p:cViewPr varScale="1">
        <p:scale>
          <a:sx n="82" d="100"/>
          <a:sy n="82" d="100"/>
        </p:scale>
        <p:origin x="1502" y="72"/>
      </p:cViewPr>
      <p:guideLst>
        <p:guide orient="horz" pos="2488"/>
        <p:guide pos="47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extLst>
              <c:ext xmlns:c16="http://schemas.microsoft.com/office/drawing/2014/chart" uri="{C3380CC4-5D6E-409C-BE32-E72D297353CC}">
                <c16:uniqueId val="{00000000-923F-415D-848A-1F841DD6A3C9}"/>
              </c:ext>
            </c:extLst>
          </c:dPt>
          <c:dPt>
            <c:idx val="1"/>
            <c:bubble3D val="0"/>
            <c:extLst>
              <c:ext xmlns:c16="http://schemas.microsoft.com/office/drawing/2014/chart" uri="{C3380CC4-5D6E-409C-BE32-E72D297353CC}">
                <c16:uniqueId val="{00000001-923F-415D-848A-1F841DD6A3C9}"/>
              </c:ext>
            </c:extLst>
          </c:dPt>
          <c:dPt>
            <c:idx val="2"/>
            <c:bubble3D val="0"/>
            <c:extLst>
              <c:ext xmlns:c16="http://schemas.microsoft.com/office/drawing/2014/chart" uri="{C3380CC4-5D6E-409C-BE32-E72D297353CC}">
                <c16:uniqueId val="{00000002-923F-415D-848A-1F841DD6A3C9}"/>
              </c:ext>
            </c:extLst>
          </c:dPt>
          <c:dPt>
            <c:idx val="3"/>
            <c:bubble3D val="0"/>
            <c:extLst>
              <c:ext xmlns:c16="http://schemas.microsoft.com/office/drawing/2014/chart" uri="{C3380CC4-5D6E-409C-BE32-E72D297353CC}">
                <c16:uniqueId val="{00000003-923F-415D-848A-1F841DD6A3C9}"/>
              </c:ext>
            </c:extLst>
          </c:dPt>
          <c:dPt>
            <c:idx val="4"/>
            <c:bubble3D val="0"/>
            <c:extLst>
              <c:ext xmlns:c16="http://schemas.microsoft.com/office/drawing/2014/chart" uri="{C3380CC4-5D6E-409C-BE32-E72D297353CC}">
                <c16:uniqueId val="{00000004-923F-415D-848A-1F841DD6A3C9}"/>
              </c:ext>
            </c:extLst>
          </c:dPt>
          <c:dPt>
            <c:idx val="5"/>
            <c:bubble3D val="0"/>
            <c:extLst>
              <c:ext xmlns:c16="http://schemas.microsoft.com/office/drawing/2014/chart" uri="{C3380CC4-5D6E-409C-BE32-E72D297353CC}">
                <c16:uniqueId val="{00000005-923F-415D-848A-1F841DD6A3C9}"/>
              </c:ext>
            </c:extLst>
          </c:dPt>
          <c:dPt>
            <c:idx val="6"/>
            <c:bubble3D val="0"/>
            <c:extLst>
              <c:ext xmlns:c16="http://schemas.microsoft.com/office/drawing/2014/chart" uri="{C3380CC4-5D6E-409C-BE32-E72D297353CC}">
                <c16:uniqueId val="{00000006-923F-415D-848A-1F841DD6A3C9}"/>
              </c:ext>
            </c:extLst>
          </c:dPt>
          <c:dPt>
            <c:idx val="7"/>
            <c:bubble3D val="0"/>
            <c:extLst>
              <c:ext xmlns:c16="http://schemas.microsoft.com/office/drawing/2014/chart" uri="{C3380CC4-5D6E-409C-BE32-E72D297353CC}">
                <c16:uniqueId val="{00000007-923F-415D-848A-1F841DD6A3C9}"/>
              </c:ext>
            </c:extLst>
          </c:dPt>
          <c:dPt>
            <c:idx val="8"/>
            <c:bubble3D val="0"/>
            <c:extLst>
              <c:ext xmlns:c16="http://schemas.microsoft.com/office/drawing/2014/chart" uri="{C3380CC4-5D6E-409C-BE32-E72D297353CC}">
                <c16:uniqueId val="{00000008-923F-415D-848A-1F841DD6A3C9}"/>
              </c:ext>
            </c:extLst>
          </c:dPt>
          <c:dPt>
            <c:idx val="9"/>
            <c:bubble3D val="0"/>
            <c:extLst>
              <c:ext xmlns:c16="http://schemas.microsoft.com/office/drawing/2014/chart" uri="{C3380CC4-5D6E-409C-BE32-E72D297353CC}">
                <c16:uniqueId val="{00000009-923F-415D-848A-1F841DD6A3C9}"/>
              </c:ext>
            </c:extLst>
          </c:dPt>
          <c:dPt>
            <c:idx val="10"/>
            <c:bubble3D val="0"/>
            <c:extLst>
              <c:ext xmlns:c16="http://schemas.microsoft.com/office/drawing/2014/chart" uri="{C3380CC4-5D6E-409C-BE32-E72D297353CC}">
                <c16:uniqueId val="{0000000A-923F-415D-848A-1F841DD6A3C9}"/>
              </c:ext>
            </c:extLst>
          </c:dPt>
          <c:dLbls>
            <c:dLbl>
              <c:idx val="0"/>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0-923F-415D-848A-1F841DD6A3C9}"/>
                </c:ext>
              </c:extLst>
            </c:dLbl>
            <c:dLbl>
              <c:idx val="1"/>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1-923F-415D-848A-1F841DD6A3C9}"/>
                </c:ext>
              </c:extLst>
            </c:dLbl>
            <c:dLbl>
              <c:idx val="2"/>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2-923F-415D-848A-1F841DD6A3C9}"/>
                </c:ext>
              </c:extLst>
            </c:dLbl>
            <c:dLbl>
              <c:idx val="3"/>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3-923F-415D-848A-1F841DD6A3C9}"/>
                </c:ext>
              </c:extLst>
            </c:dLbl>
            <c:dLbl>
              <c:idx val="4"/>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4-923F-415D-848A-1F841DD6A3C9}"/>
                </c:ext>
              </c:extLst>
            </c:dLbl>
            <c:dLbl>
              <c:idx val="5"/>
              <c:tx>
                <c:rich>
                  <a:bodyPr rot="0" vert="horz"/>
                  <a:lstStyle/>
                  <a:p>
                    <a:pPr>
                      <a:defRPr/>
                    </a:pPr>
                    <a:r>
                      <a:rPr lang="en-US" dirty="0"/>
                      <a:t>RFPU</a:t>
                    </a:r>
                    <a:r>
                      <a:rPr lang="en-US" baseline="0" dirty="0"/>
                      <a:t>, </a:t>
                    </a:r>
                    <a:fld id="{72131698-268D-46E2-BDC1-AC3649805B13}" type="VALUE">
                      <a:rPr lang="en-US" baseline="0"/>
                      <a:pPr>
                        <a:defRPr/>
                      </a:pPr>
                      <a:t>[VALUE]</a:t>
                    </a:fld>
                    <a:endParaRPr lang="en-US" baseline="0" dirty="0"/>
                  </a:p>
                </c:rich>
              </c:tx>
              <c:sp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23F-415D-848A-1F841DD6A3C9}"/>
                </c:ext>
              </c:extLst>
            </c:dLbl>
            <c:dLbl>
              <c:idx val="6"/>
              <c:tx>
                <c:rich>
                  <a:bodyPr rot="0" vert="horz"/>
                  <a:lstStyle/>
                  <a:p>
                    <a:pPr>
                      <a:defRPr/>
                    </a:pPr>
                    <a:r>
                      <a:rPr lang="en-US"/>
                      <a:t>ETC, 0.5%</a:t>
                    </a:r>
                  </a:p>
                </c:rich>
              </c:tx>
              <c:spPr/>
              <c:dLblPos val="outEnd"/>
              <c:showLegendKey val="0"/>
              <c:showVal val="1"/>
              <c:showCatName val="1"/>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23F-415D-848A-1F841DD6A3C9}"/>
                </c:ext>
              </c:extLst>
            </c:dLbl>
            <c:dLbl>
              <c:idx val="7"/>
              <c:delete val="1"/>
              <c:extLst>
                <c:ext xmlns:c15="http://schemas.microsoft.com/office/drawing/2012/chart" uri="{CE6537A1-D6FC-4f65-9D91-7224C49458BB}"/>
                <c:ext xmlns:c16="http://schemas.microsoft.com/office/drawing/2014/chart" uri="{C3380CC4-5D6E-409C-BE32-E72D297353CC}">
                  <c16:uniqueId val="{00000007-923F-415D-848A-1F841DD6A3C9}"/>
                </c:ext>
              </c:extLst>
            </c:dLbl>
            <c:dLbl>
              <c:idx val="8"/>
              <c:delete val="1"/>
              <c:extLst>
                <c:ext xmlns:c15="http://schemas.microsoft.com/office/drawing/2012/chart" uri="{CE6537A1-D6FC-4f65-9D91-7224C49458BB}"/>
                <c:ext xmlns:c16="http://schemas.microsoft.com/office/drawing/2014/chart" uri="{C3380CC4-5D6E-409C-BE32-E72D297353CC}">
                  <c16:uniqueId val="{00000008-923F-415D-848A-1F841DD6A3C9}"/>
                </c:ext>
              </c:extLst>
            </c:dLbl>
            <c:dLbl>
              <c:idx val="9"/>
              <c:delete val="1"/>
              <c:extLst>
                <c:ext xmlns:c15="http://schemas.microsoft.com/office/drawing/2012/chart" uri="{CE6537A1-D6FC-4f65-9D91-7224C49458BB}"/>
                <c:ext xmlns:c16="http://schemas.microsoft.com/office/drawing/2014/chart" uri="{C3380CC4-5D6E-409C-BE32-E72D297353CC}">
                  <c16:uniqueId val="{00000009-923F-415D-848A-1F841DD6A3C9}"/>
                </c:ext>
              </c:extLst>
            </c:dLbl>
            <c:dLbl>
              <c:idx val="10"/>
              <c:spPr/>
              <c:txPr>
                <a:bodyPr rot="0" vert="horz"/>
                <a:lstStyle/>
                <a:p>
                  <a:pPr>
                    <a:defRPr/>
                  </a:pPr>
                  <a:endParaRPr lang="en-US"/>
                </a:p>
              </c:txPr>
              <c:dLblPos val="outEnd"/>
              <c:showLegendKey val="0"/>
              <c:showVal val="1"/>
              <c:showCatName val="1"/>
              <c:showSerName val="0"/>
              <c:showPercent val="0"/>
              <c:showBubbleSize val="0"/>
              <c:extLst>
                <c:ext xmlns:c16="http://schemas.microsoft.com/office/drawing/2014/chart" uri="{C3380CC4-5D6E-409C-BE32-E72D297353CC}">
                  <c16:uniqueId val="{0000000A-923F-415D-848A-1F841DD6A3C9}"/>
                </c:ext>
              </c:extLst>
            </c:dLbl>
            <c:spPr>
              <a:noFill/>
              <a:ln>
                <a:noFill/>
              </a:ln>
              <a:effectLst/>
            </c:spPr>
            <c:dLblPos val="outEnd"/>
            <c:showLegendKey val="0"/>
            <c:showVal val="1"/>
            <c:showCatName val="1"/>
            <c:showSerName val="0"/>
            <c:showPercent val="0"/>
            <c:showBubbleSize val="0"/>
            <c:showLeaderLines val="1"/>
            <c:extLst>
              <c:ext xmlns:c15="http://schemas.microsoft.com/office/drawing/2012/chart" uri="{CE6537A1-D6FC-4f65-9D91-7224C49458BB}"/>
            </c:extLst>
          </c:dLbls>
          <c:cat>
            <c:strRef>
              <c:f>'[SLP - Union Population Breakdown.xlsx]Sheet1'!$A$1:$A$10</c:f>
              <c:strCache>
                <c:ptCount val="10"/>
                <c:pt idx="0">
                  <c:v>SEIU 925</c:v>
                </c:pt>
                <c:pt idx="1">
                  <c:v>UAW</c:v>
                </c:pt>
                <c:pt idx="2">
                  <c:v>WFSE</c:v>
                </c:pt>
                <c:pt idx="3">
                  <c:v>SEIU 1199</c:v>
                </c:pt>
                <c:pt idx="4">
                  <c:v>WSNA</c:v>
                </c:pt>
                <c:pt idx="5">
                  <c:v>UWHA</c:v>
                </c:pt>
                <c:pt idx="6">
                  <c:v>AFT</c:v>
                </c:pt>
                <c:pt idx="7">
                  <c:v>Teamsters UWPD</c:v>
                </c:pt>
                <c:pt idx="8">
                  <c:v>IBU</c:v>
                </c:pt>
                <c:pt idx="9">
                  <c:v>Teamsters Print</c:v>
                </c:pt>
              </c:strCache>
            </c:strRef>
          </c:cat>
          <c:val>
            <c:numRef>
              <c:f>'[SLP - Union Population Breakdown.xlsx]Sheet1'!$B$1:$B$10</c:f>
              <c:numCache>
                <c:formatCode>0.0%</c:formatCode>
                <c:ptCount val="10"/>
                <c:pt idx="0">
                  <c:v>0.31351351351351353</c:v>
                </c:pt>
                <c:pt idx="1">
                  <c:v>0.23701047986762272</c:v>
                </c:pt>
                <c:pt idx="2">
                  <c:v>0.17258687258687258</c:v>
                </c:pt>
                <c:pt idx="3">
                  <c:v>0.10799779371207943</c:v>
                </c:pt>
                <c:pt idx="4">
                  <c:v>8.6927744070601207E-2</c:v>
                </c:pt>
                <c:pt idx="5">
                  <c:v>7.7220077220077218E-2</c:v>
                </c:pt>
                <c:pt idx="6">
                  <c:v>1.9305019305019305E-3</c:v>
                </c:pt>
                <c:pt idx="7">
                  <c:v>1.4340871483728627E-3</c:v>
                </c:pt>
                <c:pt idx="8">
                  <c:v>9.376723662437948E-4</c:v>
                </c:pt>
                <c:pt idx="9">
                  <c:v>4.4125758411472699E-4</c:v>
                </c:pt>
              </c:numCache>
            </c:numRef>
          </c:val>
          <c:extLst>
            <c:ext xmlns:c16="http://schemas.microsoft.com/office/drawing/2014/chart" uri="{C3380CC4-5D6E-409C-BE32-E72D297353CC}">
              <c16:uniqueId val="{0000000B-923F-415D-848A-1F841DD6A3C9}"/>
            </c:ext>
          </c:extLst>
        </c:ser>
        <c:dLbls>
          <c:dLblPos val="outEnd"/>
          <c:showLegendKey val="0"/>
          <c:showVal val="1"/>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660B01-BF85-4E99-A560-3FA8FDC6FCC6}"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F6F01B64-AAB4-4747-ACA6-427509D072B3}">
      <dgm:prSet phldrT="[Text]" custT="1"/>
      <dgm:spPr/>
      <dgm:t>
        <a:bodyPr/>
        <a:lstStyle/>
        <a:p>
          <a:r>
            <a:rPr lang="en-US" sz="2400" dirty="0"/>
            <a:t>Notice</a:t>
          </a:r>
        </a:p>
      </dgm:t>
    </dgm:pt>
    <dgm:pt modelId="{9A94C471-D4AB-45A2-A18E-29DB893D8264}" type="parTrans" cxnId="{463EC78C-3E1B-461C-A0C9-517B514EDA71}">
      <dgm:prSet/>
      <dgm:spPr/>
      <dgm:t>
        <a:bodyPr/>
        <a:lstStyle/>
        <a:p>
          <a:endParaRPr lang="en-US"/>
        </a:p>
      </dgm:t>
    </dgm:pt>
    <dgm:pt modelId="{9BE37921-381E-4831-9689-768E995FE8BA}" type="sibTrans" cxnId="{463EC78C-3E1B-461C-A0C9-517B514EDA71}">
      <dgm:prSet/>
      <dgm:spPr/>
      <dgm:t>
        <a:bodyPr/>
        <a:lstStyle/>
        <a:p>
          <a:endParaRPr lang="en-US"/>
        </a:p>
      </dgm:t>
    </dgm:pt>
    <dgm:pt modelId="{CD6AF680-6BD5-43B9-AF57-B24063C011A5}">
      <dgm:prSet phldrT="[Text]"/>
      <dgm:spPr/>
      <dgm:t>
        <a:bodyPr/>
        <a:lstStyle/>
        <a:p>
          <a:r>
            <a:rPr lang="en-US" dirty="0"/>
            <a:t>Demand to bargain</a:t>
          </a:r>
        </a:p>
      </dgm:t>
    </dgm:pt>
    <dgm:pt modelId="{219414E5-A76E-4957-AEB2-542E93AC7679}" type="parTrans" cxnId="{AC01AB5B-99B0-48AA-A8F8-9D5E5D82F5EC}">
      <dgm:prSet/>
      <dgm:spPr/>
      <dgm:t>
        <a:bodyPr/>
        <a:lstStyle/>
        <a:p>
          <a:endParaRPr lang="en-US"/>
        </a:p>
      </dgm:t>
    </dgm:pt>
    <dgm:pt modelId="{F2E8D5E4-725B-4763-959A-59171A6C6A04}" type="sibTrans" cxnId="{AC01AB5B-99B0-48AA-A8F8-9D5E5D82F5EC}">
      <dgm:prSet/>
      <dgm:spPr/>
      <dgm:t>
        <a:bodyPr/>
        <a:lstStyle/>
        <a:p>
          <a:endParaRPr lang="en-US"/>
        </a:p>
      </dgm:t>
    </dgm:pt>
    <dgm:pt modelId="{9A55DEFA-49AE-4E65-9868-7981574AE36C}">
      <dgm:prSet phldrT="[Text]"/>
      <dgm:spPr/>
      <dgm:t>
        <a:bodyPr/>
        <a:lstStyle/>
        <a:p>
          <a:r>
            <a:rPr lang="en-US" dirty="0"/>
            <a:t>Union may accept proposed change, or</a:t>
          </a:r>
        </a:p>
      </dgm:t>
    </dgm:pt>
    <dgm:pt modelId="{4BF1F16C-D860-4A9D-B747-C5513E00F539}" type="parTrans" cxnId="{15DBC83C-6518-4DD3-8996-A429049A079F}">
      <dgm:prSet/>
      <dgm:spPr/>
      <dgm:t>
        <a:bodyPr/>
        <a:lstStyle/>
        <a:p>
          <a:endParaRPr lang="en-US"/>
        </a:p>
      </dgm:t>
    </dgm:pt>
    <dgm:pt modelId="{F9EA0719-0B6A-4514-93D3-A1C970F7DBA5}" type="sibTrans" cxnId="{15DBC83C-6518-4DD3-8996-A429049A079F}">
      <dgm:prSet/>
      <dgm:spPr/>
      <dgm:t>
        <a:bodyPr/>
        <a:lstStyle/>
        <a:p>
          <a:endParaRPr lang="en-US"/>
        </a:p>
      </dgm:t>
    </dgm:pt>
    <dgm:pt modelId="{516A94C7-07D6-4B9C-AE0F-F8731B52569C}">
      <dgm:prSet phldrT="[Text]"/>
      <dgm:spPr/>
      <dgm:t>
        <a:bodyPr/>
        <a:lstStyle/>
        <a:p>
          <a:endParaRPr lang="en-US" dirty="0"/>
        </a:p>
      </dgm:t>
    </dgm:pt>
    <dgm:pt modelId="{054CDC2B-E48E-4F63-9C3C-E1A9600B4D3B}" type="parTrans" cxnId="{669FCFBE-601D-4150-82B4-3D3C79A1AB61}">
      <dgm:prSet/>
      <dgm:spPr/>
      <dgm:t>
        <a:bodyPr/>
        <a:lstStyle/>
        <a:p>
          <a:endParaRPr lang="en-US"/>
        </a:p>
      </dgm:t>
    </dgm:pt>
    <dgm:pt modelId="{14232EE1-7166-4A1A-A943-689AA13AACAB}" type="sibTrans" cxnId="{669FCFBE-601D-4150-82B4-3D3C79A1AB61}">
      <dgm:prSet/>
      <dgm:spPr/>
      <dgm:t>
        <a:bodyPr/>
        <a:lstStyle/>
        <a:p>
          <a:endParaRPr lang="en-US"/>
        </a:p>
      </dgm:t>
    </dgm:pt>
    <dgm:pt modelId="{8ECF6DB3-BD3C-4FC0-AD97-735F402FFBE4}">
      <dgm:prSet phldrT="[Text]"/>
      <dgm:spPr/>
      <dgm:t>
        <a:bodyPr/>
        <a:lstStyle/>
        <a:p>
          <a:r>
            <a:rPr lang="en-US" dirty="0"/>
            <a:t>Bargain</a:t>
          </a:r>
        </a:p>
      </dgm:t>
    </dgm:pt>
    <dgm:pt modelId="{C388B2C9-8FB0-438F-9E7D-6308B6A91FBA}" type="parTrans" cxnId="{2C1504F4-E522-478E-B20D-5A7F6D86858D}">
      <dgm:prSet/>
      <dgm:spPr/>
      <dgm:t>
        <a:bodyPr/>
        <a:lstStyle/>
        <a:p>
          <a:endParaRPr lang="en-US"/>
        </a:p>
      </dgm:t>
    </dgm:pt>
    <dgm:pt modelId="{3F33E44E-800D-4E95-803A-4CDF14F1FE6A}" type="sibTrans" cxnId="{2C1504F4-E522-478E-B20D-5A7F6D86858D}">
      <dgm:prSet/>
      <dgm:spPr/>
      <dgm:t>
        <a:bodyPr/>
        <a:lstStyle/>
        <a:p>
          <a:endParaRPr lang="en-US"/>
        </a:p>
      </dgm:t>
    </dgm:pt>
    <dgm:pt modelId="{614EC6B0-E93F-4C56-A026-EBEDA92D9931}">
      <dgm:prSet phldrT="[Text]"/>
      <dgm:spPr/>
      <dgm:t>
        <a:bodyPr/>
        <a:lstStyle/>
        <a:p>
          <a:r>
            <a:rPr lang="en-US" dirty="0"/>
            <a:t>If requested, we must meet and bargain in good faith.</a:t>
          </a:r>
        </a:p>
      </dgm:t>
    </dgm:pt>
    <dgm:pt modelId="{87CB6BBA-0B2F-40E6-BCF5-D824EE4B68D4}" type="parTrans" cxnId="{3A6CA3D3-ECAA-4A1C-9935-94285C62257C}">
      <dgm:prSet/>
      <dgm:spPr/>
      <dgm:t>
        <a:bodyPr/>
        <a:lstStyle/>
        <a:p>
          <a:endParaRPr lang="en-US"/>
        </a:p>
      </dgm:t>
    </dgm:pt>
    <dgm:pt modelId="{0C5A82B5-C7D8-4326-8A11-89582D9CB174}" type="sibTrans" cxnId="{3A6CA3D3-ECAA-4A1C-9935-94285C62257C}">
      <dgm:prSet/>
      <dgm:spPr/>
      <dgm:t>
        <a:bodyPr/>
        <a:lstStyle/>
        <a:p>
          <a:endParaRPr lang="en-US"/>
        </a:p>
      </dgm:t>
    </dgm:pt>
    <dgm:pt modelId="{225881B6-6190-4BDE-AC36-707BCAF77A5C}">
      <dgm:prSet phldrT="[Text]"/>
      <dgm:spPr/>
      <dgm:t>
        <a:bodyPr/>
        <a:lstStyle/>
        <a:p>
          <a:r>
            <a:rPr lang="en-US" dirty="0"/>
            <a:t>Union must request bargaining within 30 or 60 days depending on the contract.</a:t>
          </a:r>
        </a:p>
      </dgm:t>
    </dgm:pt>
    <dgm:pt modelId="{3F1BCE1F-2E46-46BD-88B3-93625811878A}" type="parTrans" cxnId="{BBBC0963-BE03-46F0-971F-99C792C63112}">
      <dgm:prSet/>
      <dgm:spPr/>
      <dgm:t>
        <a:bodyPr/>
        <a:lstStyle/>
        <a:p>
          <a:endParaRPr lang="en-US"/>
        </a:p>
      </dgm:t>
    </dgm:pt>
    <dgm:pt modelId="{FCB5B5FA-B6C9-42FE-9A2C-43F92DEB828D}" type="sibTrans" cxnId="{BBBC0963-BE03-46F0-971F-99C792C63112}">
      <dgm:prSet/>
      <dgm:spPr/>
      <dgm:t>
        <a:bodyPr/>
        <a:lstStyle/>
        <a:p>
          <a:endParaRPr lang="en-US"/>
        </a:p>
      </dgm:t>
    </dgm:pt>
    <dgm:pt modelId="{74F99489-5CCF-4730-9799-07C004890B3D}">
      <dgm:prSet phldrT="[Text]"/>
      <dgm:spPr/>
      <dgm:t>
        <a:bodyPr/>
        <a:lstStyle/>
        <a:p>
          <a:endParaRPr lang="en-US" sz="1400" dirty="0"/>
        </a:p>
      </dgm:t>
    </dgm:pt>
    <dgm:pt modelId="{40D607DA-47A5-48DF-B9AB-2DBC866729A3}" type="parTrans" cxnId="{D5472A9F-B7D3-47FF-90CF-A2DA1023BAA6}">
      <dgm:prSet/>
      <dgm:spPr/>
      <dgm:t>
        <a:bodyPr/>
        <a:lstStyle/>
        <a:p>
          <a:endParaRPr lang="en-US"/>
        </a:p>
      </dgm:t>
    </dgm:pt>
    <dgm:pt modelId="{6EEDB8A8-8984-49C6-9242-7CE7107F9EC5}" type="sibTrans" cxnId="{D5472A9F-B7D3-47FF-90CF-A2DA1023BAA6}">
      <dgm:prSet/>
      <dgm:spPr/>
      <dgm:t>
        <a:bodyPr/>
        <a:lstStyle/>
        <a:p>
          <a:endParaRPr lang="en-US"/>
        </a:p>
      </dgm:t>
    </dgm:pt>
    <dgm:pt modelId="{C3F4934E-C029-4865-A768-E232F1D29B9D}">
      <dgm:prSet phldrT="[Text]"/>
      <dgm:spPr/>
      <dgm:t>
        <a:bodyPr/>
        <a:lstStyle/>
        <a:p>
          <a:endParaRPr lang="en-US" sz="1400" dirty="0"/>
        </a:p>
      </dgm:t>
    </dgm:pt>
    <dgm:pt modelId="{1F9A20DA-9F3A-460B-AD69-BDA9E74F06AB}" type="parTrans" cxnId="{7D3D94A0-5D51-4A96-9EEB-1E87ECD0EA25}">
      <dgm:prSet/>
      <dgm:spPr/>
      <dgm:t>
        <a:bodyPr/>
        <a:lstStyle/>
        <a:p>
          <a:endParaRPr lang="en-US"/>
        </a:p>
      </dgm:t>
    </dgm:pt>
    <dgm:pt modelId="{D6628D0C-56C8-4635-9CDC-F90E437CB8C3}" type="sibTrans" cxnId="{7D3D94A0-5D51-4A96-9EEB-1E87ECD0EA25}">
      <dgm:prSet/>
      <dgm:spPr/>
      <dgm:t>
        <a:bodyPr/>
        <a:lstStyle/>
        <a:p>
          <a:endParaRPr lang="en-US"/>
        </a:p>
      </dgm:t>
    </dgm:pt>
    <dgm:pt modelId="{0854F62C-5556-48C2-A7D1-3BBD1B3EFCCC}">
      <dgm:prSet phldrT="[Text]" custT="1"/>
      <dgm:spPr/>
      <dgm:t>
        <a:bodyPr/>
        <a:lstStyle/>
        <a:p>
          <a:r>
            <a:rPr lang="en-US" sz="1700" dirty="0"/>
            <a:t>Notice of intended change sufficiently in advance to allow for  meaningful bargaining.</a:t>
          </a:r>
        </a:p>
      </dgm:t>
    </dgm:pt>
    <dgm:pt modelId="{A65033C9-3EB2-46F2-8D39-4197561AC714}" type="parTrans" cxnId="{3D039466-9433-4D65-8579-F859745777CC}">
      <dgm:prSet/>
      <dgm:spPr/>
      <dgm:t>
        <a:bodyPr/>
        <a:lstStyle/>
        <a:p>
          <a:endParaRPr lang="en-US"/>
        </a:p>
      </dgm:t>
    </dgm:pt>
    <dgm:pt modelId="{50AA3E27-CBDA-40C8-8228-F81C16B6E8DC}" type="sibTrans" cxnId="{3D039466-9433-4D65-8579-F859745777CC}">
      <dgm:prSet/>
      <dgm:spPr/>
      <dgm:t>
        <a:bodyPr/>
        <a:lstStyle/>
        <a:p>
          <a:endParaRPr lang="en-US"/>
        </a:p>
      </dgm:t>
    </dgm:pt>
    <dgm:pt modelId="{959D2BE0-67AC-4816-8E1B-BF50EBC5253F}">
      <dgm:prSet phldrT="[Text]" custT="1"/>
      <dgm:spPr/>
      <dgm:t>
        <a:bodyPr/>
        <a:lstStyle/>
        <a:p>
          <a:r>
            <a:rPr lang="en-US" sz="1700" dirty="0"/>
            <a:t>University provides notice of possible change to mandatory subject.</a:t>
          </a:r>
        </a:p>
      </dgm:t>
    </dgm:pt>
    <dgm:pt modelId="{EFA1A236-09E5-4861-AB71-7B3EB7737568}" type="sibTrans" cxnId="{3C998D31-21DA-47E8-874D-91BF8276BFD8}">
      <dgm:prSet/>
      <dgm:spPr/>
      <dgm:t>
        <a:bodyPr/>
        <a:lstStyle/>
        <a:p>
          <a:endParaRPr lang="en-US"/>
        </a:p>
      </dgm:t>
    </dgm:pt>
    <dgm:pt modelId="{86651198-390F-44B8-8457-BBAF2620E3E3}" type="parTrans" cxnId="{3C998D31-21DA-47E8-874D-91BF8276BFD8}">
      <dgm:prSet/>
      <dgm:spPr/>
      <dgm:t>
        <a:bodyPr/>
        <a:lstStyle/>
        <a:p>
          <a:endParaRPr lang="en-US"/>
        </a:p>
      </dgm:t>
    </dgm:pt>
    <dgm:pt modelId="{1F0F7230-88D3-4B85-AE2E-7D5C19B12456}">
      <dgm:prSet phldrT="[Text]"/>
      <dgm:spPr/>
      <dgm:t>
        <a:bodyPr/>
        <a:lstStyle/>
        <a:p>
          <a:r>
            <a:rPr lang="en-US" dirty="0"/>
            <a:t>University can implement at the 30 or 60 day mark or if we reach impasse, depending on the issue.</a:t>
          </a:r>
        </a:p>
      </dgm:t>
    </dgm:pt>
    <dgm:pt modelId="{9249E714-F53E-439E-9EAB-F4A004328937}" type="parTrans" cxnId="{86516650-F97B-483B-B013-6A796B7AD641}">
      <dgm:prSet/>
      <dgm:spPr/>
      <dgm:t>
        <a:bodyPr/>
        <a:lstStyle/>
        <a:p>
          <a:endParaRPr lang="en-US"/>
        </a:p>
      </dgm:t>
    </dgm:pt>
    <dgm:pt modelId="{E47D41DB-6704-454F-A462-ACCAE3817117}" type="sibTrans" cxnId="{86516650-F97B-483B-B013-6A796B7AD641}">
      <dgm:prSet/>
      <dgm:spPr/>
      <dgm:t>
        <a:bodyPr/>
        <a:lstStyle/>
        <a:p>
          <a:endParaRPr lang="en-US"/>
        </a:p>
      </dgm:t>
    </dgm:pt>
    <dgm:pt modelId="{E6981006-0504-4525-BCE6-0FDF7386B1D8}" type="pres">
      <dgm:prSet presAssocID="{AD660B01-BF85-4E99-A560-3FA8FDC6FCC6}" presName="Name0" presStyleCnt="0">
        <dgm:presLayoutVars>
          <dgm:dir/>
          <dgm:resizeHandles val="exact"/>
        </dgm:presLayoutVars>
      </dgm:prSet>
      <dgm:spPr/>
    </dgm:pt>
    <dgm:pt modelId="{8CFCB5A5-04D7-4C27-8A17-74C17743C3B4}" type="pres">
      <dgm:prSet presAssocID="{F6F01B64-AAB4-4747-ACA6-427509D072B3}" presName="node" presStyleLbl="node1" presStyleIdx="0" presStyleCnt="3" custLinFactNeighborX="-513" custLinFactNeighborY="0">
        <dgm:presLayoutVars>
          <dgm:bulletEnabled val="1"/>
        </dgm:presLayoutVars>
      </dgm:prSet>
      <dgm:spPr/>
    </dgm:pt>
    <dgm:pt modelId="{529C64A6-01DA-4372-98D1-7FC88EE8CA41}" type="pres">
      <dgm:prSet presAssocID="{9BE37921-381E-4831-9689-768E995FE8BA}" presName="sibTrans" presStyleCnt="0"/>
      <dgm:spPr/>
    </dgm:pt>
    <dgm:pt modelId="{831986E1-1E3A-4FE0-980A-CF445D2A4551}" type="pres">
      <dgm:prSet presAssocID="{CD6AF680-6BD5-43B9-AF57-B24063C011A5}" presName="node" presStyleLbl="node1" presStyleIdx="1" presStyleCnt="3">
        <dgm:presLayoutVars>
          <dgm:bulletEnabled val="1"/>
        </dgm:presLayoutVars>
      </dgm:prSet>
      <dgm:spPr/>
    </dgm:pt>
    <dgm:pt modelId="{064DB265-65D6-46DE-9565-91DD4F48886C}" type="pres">
      <dgm:prSet presAssocID="{F2E8D5E4-725B-4763-959A-59171A6C6A04}" presName="sibTrans" presStyleCnt="0"/>
      <dgm:spPr/>
    </dgm:pt>
    <dgm:pt modelId="{803402D8-5433-4D21-AE5E-B9BA3F3344E4}" type="pres">
      <dgm:prSet presAssocID="{8ECF6DB3-BD3C-4FC0-AD97-735F402FFBE4}" presName="node" presStyleLbl="node1" presStyleIdx="2" presStyleCnt="3">
        <dgm:presLayoutVars>
          <dgm:bulletEnabled val="1"/>
        </dgm:presLayoutVars>
      </dgm:prSet>
      <dgm:spPr/>
    </dgm:pt>
  </dgm:ptLst>
  <dgm:cxnLst>
    <dgm:cxn modelId="{6861B414-B199-4CEC-9304-EEC356838163}" type="presOf" srcId="{AD660B01-BF85-4E99-A560-3FA8FDC6FCC6}" destId="{E6981006-0504-4525-BCE6-0FDF7386B1D8}" srcOrd="0" destOrd="0" presId="urn:microsoft.com/office/officeart/2005/8/layout/hList6"/>
    <dgm:cxn modelId="{7D614224-3C87-4AA3-8569-913062C92CE1}" type="presOf" srcId="{F6F01B64-AAB4-4747-ACA6-427509D072B3}" destId="{8CFCB5A5-04D7-4C27-8A17-74C17743C3B4}" srcOrd="0" destOrd="0" presId="urn:microsoft.com/office/officeart/2005/8/layout/hList6"/>
    <dgm:cxn modelId="{3C998D31-21DA-47E8-874D-91BF8276BFD8}" srcId="{F6F01B64-AAB4-4747-ACA6-427509D072B3}" destId="{959D2BE0-67AC-4816-8E1B-BF50EBC5253F}" srcOrd="0" destOrd="0" parTransId="{86651198-390F-44B8-8457-BBAF2620E3E3}" sibTransId="{EFA1A236-09E5-4861-AB71-7B3EB7737568}"/>
    <dgm:cxn modelId="{15DBC83C-6518-4DD3-8996-A429049A079F}" srcId="{CD6AF680-6BD5-43B9-AF57-B24063C011A5}" destId="{9A55DEFA-49AE-4E65-9868-7981574AE36C}" srcOrd="0" destOrd="0" parTransId="{4BF1F16C-D860-4A9D-B747-C5513E00F539}" sibTransId="{F9EA0719-0B6A-4514-93D3-A1C970F7DBA5}"/>
    <dgm:cxn modelId="{AC01AB5B-99B0-48AA-A8F8-9D5E5D82F5EC}" srcId="{AD660B01-BF85-4E99-A560-3FA8FDC6FCC6}" destId="{CD6AF680-6BD5-43B9-AF57-B24063C011A5}" srcOrd="1" destOrd="0" parTransId="{219414E5-A76E-4957-AEB2-542E93AC7679}" sibTransId="{F2E8D5E4-725B-4763-959A-59171A6C6A04}"/>
    <dgm:cxn modelId="{BBBC0963-BE03-46F0-971F-99C792C63112}" srcId="{CD6AF680-6BD5-43B9-AF57-B24063C011A5}" destId="{225881B6-6190-4BDE-AC36-707BCAF77A5C}" srcOrd="1" destOrd="0" parTransId="{3F1BCE1F-2E46-46BD-88B3-93625811878A}" sibTransId="{FCB5B5FA-B6C9-42FE-9A2C-43F92DEB828D}"/>
    <dgm:cxn modelId="{89F39844-6098-4837-9DFF-DC37BCCEA444}" type="presOf" srcId="{614EC6B0-E93F-4C56-A026-EBEDA92D9931}" destId="{803402D8-5433-4D21-AE5E-B9BA3F3344E4}" srcOrd="0" destOrd="1" presId="urn:microsoft.com/office/officeart/2005/8/layout/hList6"/>
    <dgm:cxn modelId="{3D039466-9433-4D65-8579-F859745777CC}" srcId="{F6F01B64-AAB4-4747-ACA6-427509D072B3}" destId="{0854F62C-5556-48C2-A7D1-3BBD1B3EFCCC}" srcOrd="1" destOrd="0" parTransId="{A65033C9-3EB2-46F2-8D39-4197561AC714}" sibTransId="{50AA3E27-CBDA-40C8-8228-F81C16B6E8DC}"/>
    <dgm:cxn modelId="{86516650-F97B-483B-B013-6A796B7AD641}" srcId="{8ECF6DB3-BD3C-4FC0-AD97-735F402FFBE4}" destId="{1F0F7230-88D3-4B85-AE2E-7D5C19B12456}" srcOrd="1" destOrd="0" parTransId="{9249E714-F53E-439E-9EAB-F4A004328937}" sibTransId="{E47D41DB-6704-454F-A462-ACCAE3817117}"/>
    <dgm:cxn modelId="{5D383583-E43F-42FB-BE34-3DEB73E560FB}" type="presOf" srcId="{959D2BE0-67AC-4816-8E1B-BF50EBC5253F}" destId="{8CFCB5A5-04D7-4C27-8A17-74C17743C3B4}" srcOrd="0" destOrd="1" presId="urn:microsoft.com/office/officeart/2005/8/layout/hList6"/>
    <dgm:cxn modelId="{463EC78C-3E1B-461C-A0C9-517B514EDA71}" srcId="{AD660B01-BF85-4E99-A560-3FA8FDC6FCC6}" destId="{F6F01B64-AAB4-4747-ACA6-427509D072B3}" srcOrd="0" destOrd="0" parTransId="{9A94C471-D4AB-45A2-A18E-29DB893D8264}" sibTransId="{9BE37921-381E-4831-9689-768E995FE8BA}"/>
    <dgm:cxn modelId="{4573FF97-30CD-4B35-91EB-558A8F0A2912}" type="presOf" srcId="{8ECF6DB3-BD3C-4FC0-AD97-735F402FFBE4}" destId="{803402D8-5433-4D21-AE5E-B9BA3F3344E4}" srcOrd="0" destOrd="0" presId="urn:microsoft.com/office/officeart/2005/8/layout/hList6"/>
    <dgm:cxn modelId="{D5472A9F-B7D3-47FF-90CF-A2DA1023BAA6}" srcId="{F6F01B64-AAB4-4747-ACA6-427509D072B3}" destId="{74F99489-5CCF-4730-9799-07C004890B3D}" srcOrd="3" destOrd="0" parTransId="{40D607DA-47A5-48DF-B9AB-2DBC866729A3}" sibTransId="{6EEDB8A8-8984-49C6-9242-7CE7107F9EC5}"/>
    <dgm:cxn modelId="{7D3D94A0-5D51-4A96-9EEB-1E87ECD0EA25}" srcId="{F6F01B64-AAB4-4747-ACA6-427509D072B3}" destId="{C3F4934E-C029-4865-A768-E232F1D29B9D}" srcOrd="2" destOrd="0" parTransId="{1F9A20DA-9F3A-460B-AD69-BDA9E74F06AB}" sibTransId="{D6628D0C-56C8-4635-9CDC-F90E437CB8C3}"/>
    <dgm:cxn modelId="{1D5F96A4-90FC-485A-9D71-B9BECEF8B860}" type="presOf" srcId="{9A55DEFA-49AE-4E65-9868-7981574AE36C}" destId="{831986E1-1E3A-4FE0-980A-CF445D2A4551}" srcOrd="0" destOrd="1" presId="urn:microsoft.com/office/officeart/2005/8/layout/hList6"/>
    <dgm:cxn modelId="{D7A6C0A8-74A8-4123-BA5D-DB4CA5496A9D}" type="presOf" srcId="{516A94C7-07D6-4B9C-AE0F-F8731B52569C}" destId="{831986E1-1E3A-4FE0-980A-CF445D2A4551}" srcOrd="0" destOrd="3" presId="urn:microsoft.com/office/officeart/2005/8/layout/hList6"/>
    <dgm:cxn modelId="{0D6470AB-6745-427C-968E-D7B3EF0132F2}" type="presOf" srcId="{C3F4934E-C029-4865-A768-E232F1D29B9D}" destId="{8CFCB5A5-04D7-4C27-8A17-74C17743C3B4}" srcOrd="0" destOrd="3" presId="urn:microsoft.com/office/officeart/2005/8/layout/hList6"/>
    <dgm:cxn modelId="{669FCFBE-601D-4150-82B4-3D3C79A1AB61}" srcId="{CD6AF680-6BD5-43B9-AF57-B24063C011A5}" destId="{516A94C7-07D6-4B9C-AE0F-F8731B52569C}" srcOrd="2" destOrd="0" parTransId="{054CDC2B-E48E-4F63-9C3C-E1A9600B4D3B}" sibTransId="{14232EE1-7166-4A1A-A943-689AA13AACAB}"/>
    <dgm:cxn modelId="{12B06BC6-4F22-4AFE-B797-98ABDB24E03A}" type="presOf" srcId="{CD6AF680-6BD5-43B9-AF57-B24063C011A5}" destId="{831986E1-1E3A-4FE0-980A-CF445D2A4551}" srcOrd="0" destOrd="0" presId="urn:microsoft.com/office/officeart/2005/8/layout/hList6"/>
    <dgm:cxn modelId="{3A6CA3D3-ECAA-4A1C-9935-94285C62257C}" srcId="{8ECF6DB3-BD3C-4FC0-AD97-735F402FFBE4}" destId="{614EC6B0-E93F-4C56-A026-EBEDA92D9931}" srcOrd="0" destOrd="0" parTransId="{87CB6BBA-0B2F-40E6-BCF5-D824EE4B68D4}" sibTransId="{0C5A82B5-C7D8-4326-8A11-89582D9CB174}"/>
    <dgm:cxn modelId="{9FBC62E6-D57C-4D8E-8025-CF15E008084F}" type="presOf" srcId="{74F99489-5CCF-4730-9799-07C004890B3D}" destId="{8CFCB5A5-04D7-4C27-8A17-74C17743C3B4}" srcOrd="0" destOrd="4" presId="urn:microsoft.com/office/officeart/2005/8/layout/hList6"/>
    <dgm:cxn modelId="{8029E2E8-7384-4DE7-AADC-147F351D7119}" type="presOf" srcId="{0854F62C-5556-48C2-A7D1-3BBD1B3EFCCC}" destId="{8CFCB5A5-04D7-4C27-8A17-74C17743C3B4}" srcOrd="0" destOrd="2" presId="urn:microsoft.com/office/officeart/2005/8/layout/hList6"/>
    <dgm:cxn modelId="{2C1504F4-E522-478E-B20D-5A7F6D86858D}" srcId="{AD660B01-BF85-4E99-A560-3FA8FDC6FCC6}" destId="{8ECF6DB3-BD3C-4FC0-AD97-735F402FFBE4}" srcOrd="2" destOrd="0" parTransId="{C388B2C9-8FB0-438F-9E7D-6308B6A91FBA}" sibTransId="{3F33E44E-800D-4E95-803A-4CDF14F1FE6A}"/>
    <dgm:cxn modelId="{D21307FA-9E97-4B1E-9E94-F70DEE1720A9}" type="presOf" srcId="{1F0F7230-88D3-4B85-AE2E-7D5C19B12456}" destId="{803402D8-5433-4D21-AE5E-B9BA3F3344E4}" srcOrd="0" destOrd="2" presId="urn:microsoft.com/office/officeart/2005/8/layout/hList6"/>
    <dgm:cxn modelId="{B45CBCFA-5AD6-4756-8CA5-26E6B7F10685}" type="presOf" srcId="{225881B6-6190-4BDE-AC36-707BCAF77A5C}" destId="{831986E1-1E3A-4FE0-980A-CF445D2A4551}" srcOrd="0" destOrd="2" presId="urn:microsoft.com/office/officeart/2005/8/layout/hList6"/>
    <dgm:cxn modelId="{02B0A901-B4B3-4ED1-981B-9F23148D9E58}" type="presParOf" srcId="{E6981006-0504-4525-BCE6-0FDF7386B1D8}" destId="{8CFCB5A5-04D7-4C27-8A17-74C17743C3B4}" srcOrd="0" destOrd="0" presId="urn:microsoft.com/office/officeart/2005/8/layout/hList6"/>
    <dgm:cxn modelId="{3B183B3E-D9EF-40B7-92BA-E06AC12042F0}" type="presParOf" srcId="{E6981006-0504-4525-BCE6-0FDF7386B1D8}" destId="{529C64A6-01DA-4372-98D1-7FC88EE8CA41}" srcOrd="1" destOrd="0" presId="urn:microsoft.com/office/officeart/2005/8/layout/hList6"/>
    <dgm:cxn modelId="{6DC61DEF-BF45-4C76-AB78-0D4B2354373A}" type="presParOf" srcId="{E6981006-0504-4525-BCE6-0FDF7386B1D8}" destId="{831986E1-1E3A-4FE0-980A-CF445D2A4551}" srcOrd="2" destOrd="0" presId="urn:microsoft.com/office/officeart/2005/8/layout/hList6"/>
    <dgm:cxn modelId="{F9C32FCC-51BD-4861-BF9B-58AF90A09FE6}" type="presParOf" srcId="{E6981006-0504-4525-BCE6-0FDF7386B1D8}" destId="{064DB265-65D6-46DE-9565-91DD4F48886C}" srcOrd="3" destOrd="0" presId="urn:microsoft.com/office/officeart/2005/8/layout/hList6"/>
    <dgm:cxn modelId="{6B736D2A-258E-40B9-A66D-E1D6F8543070}" type="presParOf" srcId="{E6981006-0504-4525-BCE6-0FDF7386B1D8}" destId="{803402D8-5433-4D21-AE5E-B9BA3F3344E4}"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CB5A5-04D7-4C27-8A17-74C17743C3B4}">
      <dsp:nvSpPr>
        <dsp:cNvPr id="0" name=""/>
        <dsp:cNvSpPr/>
      </dsp:nvSpPr>
      <dsp:spPr>
        <a:xfrm rot="16200000">
          <a:off x="-849054" y="849054"/>
          <a:ext cx="4241945" cy="2543836"/>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dirty="0"/>
            <a:t>Notice</a:t>
          </a:r>
        </a:p>
        <a:p>
          <a:pPr marL="171450" lvl="1" indent="-171450" algn="l" defTabSz="755650">
            <a:lnSpc>
              <a:spcPct val="90000"/>
            </a:lnSpc>
            <a:spcBef>
              <a:spcPct val="0"/>
            </a:spcBef>
            <a:spcAft>
              <a:spcPct val="15000"/>
            </a:spcAft>
            <a:buChar char="•"/>
          </a:pPr>
          <a:r>
            <a:rPr lang="en-US" sz="1700" kern="1200" dirty="0"/>
            <a:t>University provides notice of possible change to mandatory subject.</a:t>
          </a:r>
        </a:p>
        <a:p>
          <a:pPr marL="171450" lvl="1" indent="-171450" algn="l" defTabSz="755650">
            <a:lnSpc>
              <a:spcPct val="90000"/>
            </a:lnSpc>
            <a:spcBef>
              <a:spcPct val="0"/>
            </a:spcBef>
            <a:spcAft>
              <a:spcPct val="15000"/>
            </a:spcAft>
            <a:buChar char="•"/>
          </a:pPr>
          <a:r>
            <a:rPr lang="en-US" sz="1700" kern="1200" dirty="0"/>
            <a:t>Notice of intended change sufficiently in advance to allow for  meaningful bargaining.</a:t>
          </a:r>
        </a:p>
        <a:p>
          <a:pPr marL="114300" lvl="1" indent="-114300" algn="l" defTabSz="622300">
            <a:lnSpc>
              <a:spcPct val="90000"/>
            </a:lnSpc>
            <a:spcBef>
              <a:spcPct val="0"/>
            </a:spcBef>
            <a:spcAft>
              <a:spcPct val="15000"/>
            </a:spcAft>
            <a:buChar char="•"/>
          </a:pPr>
          <a:endParaRPr lang="en-US" sz="1400" kern="1200" dirty="0"/>
        </a:p>
        <a:p>
          <a:pPr marL="114300" lvl="1" indent="-114300" algn="l" defTabSz="622300">
            <a:lnSpc>
              <a:spcPct val="90000"/>
            </a:lnSpc>
            <a:spcBef>
              <a:spcPct val="0"/>
            </a:spcBef>
            <a:spcAft>
              <a:spcPct val="15000"/>
            </a:spcAft>
            <a:buChar char="•"/>
          </a:pPr>
          <a:endParaRPr lang="en-US" sz="1400" kern="1200" dirty="0"/>
        </a:p>
      </dsp:txBody>
      <dsp:txXfrm rot="5400000">
        <a:off x="0" y="848389"/>
        <a:ext cx="2543836" cy="2545167"/>
      </dsp:txXfrm>
    </dsp:sp>
    <dsp:sp modelId="{831986E1-1E3A-4FE0-980A-CF445D2A4551}">
      <dsp:nvSpPr>
        <dsp:cNvPr id="0" name=""/>
        <dsp:cNvSpPr/>
      </dsp:nvSpPr>
      <dsp:spPr>
        <a:xfrm rot="16200000">
          <a:off x="1886549" y="849054"/>
          <a:ext cx="4241945" cy="2543836"/>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8488" bIns="0" numCol="1" spcCol="1270" anchor="t" anchorCtr="0">
          <a:noAutofit/>
        </a:bodyPr>
        <a:lstStyle/>
        <a:p>
          <a:pPr marL="0" lvl="0" indent="0" algn="l" defTabSz="977900">
            <a:lnSpc>
              <a:spcPct val="90000"/>
            </a:lnSpc>
            <a:spcBef>
              <a:spcPct val="0"/>
            </a:spcBef>
            <a:spcAft>
              <a:spcPct val="35000"/>
            </a:spcAft>
            <a:buNone/>
          </a:pPr>
          <a:r>
            <a:rPr lang="en-US" sz="2200" kern="1200" dirty="0"/>
            <a:t>Demand to bargain</a:t>
          </a:r>
        </a:p>
        <a:p>
          <a:pPr marL="171450" lvl="1" indent="-171450" algn="l" defTabSz="755650">
            <a:lnSpc>
              <a:spcPct val="90000"/>
            </a:lnSpc>
            <a:spcBef>
              <a:spcPct val="0"/>
            </a:spcBef>
            <a:spcAft>
              <a:spcPct val="15000"/>
            </a:spcAft>
            <a:buChar char="•"/>
          </a:pPr>
          <a:r>
            <a:rPr lang="en-US" sz="1700" kern="1200" dirty="0"/>
            <a:t>Union may accept proposed change, or</a:t>
          </a:r>
        </a:p>
        <a:p>
          <a:pPr marL="171450" lvl="1" indent="-171450" algn="l" defTabSz="755650">
            <a:lnSpc>
              <a:spcPct val="90000"/>
            </a:lnSpc>
            <a:spcBef>
              <a:spcPct val="0"/>
            </a:spcBef>
            <a:spcAft>
              <a:spcPct val="15000"/>
            </a:spcAft>
            <a:buChar char="•"/>
          </a:pPr>
          <a:r>
            <a:rPr lang="en-US" sz="1700" kern="1200" dirty="0"/>
            <a:t>Union must request bargaining within 30 or 60 days depending on the contract.</a:t>
          </a:r>
        </a:p>
        <a:p>
          <a:pPr marL="171450" lvl="1" indent="-171450" algn="l" defTabSz="755650">
            <a:lnSpc>
              <a:spcPct val="90000"/>
            </a:lnSpc>
            <a:spcBef>
              <a:spcPct val="0"/>
            </a:spcBef>
            <a:spcAft>
              <a:spcPct val="15000"/>
            </a:spcAft>
            <a:buChar char="•"/>
          </a:pPr>
          <a:endParaRPr lang="en-US" sz="1700" kern="1200" dirty="0"/>
        </a:p>
      </dsp:txBody>
      <dsp:txXfrm rot="5400000">
        <a:off x="2735603" y="848389"/>
        <a:ext cx="2543836" cy="2545167"/>
      </dsp:txXfrm>
    </dsp:sp>
    <dsp:sp modelId="{803402D8-5433-4D21-AE5E-B9BA3F3344E4}">
      <dsp:nvSpPr>
        <dsp:cNvPr id="0" name=""/>
        <dsp:cNvSpPr/>
      </dsp:nvSpPr>
      <dsp:spPr>
        <a:xfrm rot="16200000">
          <a:off x="4621173" y="849054"/>
          <a:ext cx="4241945" cy="2543836"/>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0" tIns="0" rIns="138488" bIns="0" numCol="1" spcCol="1270" anchor="t" anchorCtr="0">
          <a:noAutofit/>
        </a:bodyPr>
        <a:lstStyle/>
        <a:p>
          <a:pPr marL="0" lvl="0" indent="0" algn="l" defTabSz="977900">
            <a:lnSpc>
              <a:spcPct val="90000"/>
            </a:lnSpc>
            <a:spcBef>
              <a:spcPct val="0"/>
            </a:spcBef>
            <a:spcAft>
              <a:spcPct val="35000"/>
            </a:spcAft>
            <a:buNone/>
          </a:pPr>
          <a:r>
            <a:rPr lang="en-US" sz="2200" kern="1200" dirty="0"/>
            <a:t>Bargain</a:t>
          </a:r>
        </a:p>
        <a:p>
          <a:pPr marL="171450" lvl="1" indent="-171450" algn="l" defTabSz="755650">
            <a:lnSpc>
              <a:spcPct val="90000"/>
            </a:lnSpc>
            <a:spcBef>
              <a:spcPct val="0"/>
            </a:spcBef>
            <a:spcAft>
              <a:spcPct val="15000"/>
            </a:spcAft>
            <a:buChar char="•"/>
          </a:pPr>
          <a:r>
            <a:rPr lang="en-US" sz="1700" kern="1200" dirty="0"/>
            <a:t>If requested, we must meet and bargain in good faith.</a:t>
          </a:r>
        </a:p>
        <a:p>
          <a:pPr marL="171450" lvl="1" indent="-171450" algn="l" defTabSz="755650">
            <a:lnSpc>
              <a:spcPct val="90000"/>
            </a:lnSpc>
            <a:spcBef>
              <a:spcPct val="0"/>
            </a:spcBef>
            <a:spcAft>
              <a:spcPct val="15000"/>
            </a:spcAft>
            <a:buChar char="•"/>
          </a:pPr>
          <a:r>
            <a:rPr lang="en-US" sz="1700" kern="1200" dirty="0"/>
            <a:t>University can implement at the 30 or 60 day mark or if we reach impasse, depending on the issue.</a:t>
          </a:r>
        </a:p>
      </dsp:txBody>
      <dsp:txXfrm rot="5400000">
        <a:off x="5470227" y="848389"/>
        <a:ext cx="2543836" cy="2545167"/>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BDFC9E7-1EEE-4FAD-ABB4-76174609D93F}" type="datetimeFigureOut">
              <a:rPr lang="en-US" smtClean="0"/>
              <a:t>8/16/2023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CE86BA26-11F6-4AE6-9E1F-0E8F13AA5AE3}" type="slidenum">
              <a:rPr lang="en-US" smtClean="0"/>
              <a:t>‹#›</a:t>
            </a:fld>
            <a:endParaRPr lang="en-US"/>
          </a:p>
        </p:txBody>
      </p:sp>
    </p:spTree>
    <p:extLst>
      <p:ext uri="{BB962C8B-B14F-4D97-AF65-F5344CB8AC3E}">
        <p14:creationId xmlns:p14="http://schemas.microsoft.com/office/powerpoint/2010/main" val="4112394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81CC740-A2EA-4786-87C2-665793A18FFA}" type="datetimeFigureOut">
              <a:rPr lang="en-US" smtClean="0"/>
              <a:t>8/16/2023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C718148-1D7A-45A1-8656-D343E830ECDE}" type="slidenum">
              <a:rPr lang="en-US" smtClean="0"/>
              <a:t>‹#›</a:t>
            </a:fld>
            <a:endParaRPr lang="en-US"/>
          </a:p>
        </p:txBody>
      </p:sp>
    </p:spTree>
    <p:extLst>
      <p:ext uri="{BB962C8B-B14F-4D97-AF65-F5344CB8AC3E}">
        <p14:creationId xmlns:p14="http://schemas.microsoft.com/office/powerpoint/2010/main" val="3797572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
        <p:nvSpPr>
          <p:cNvPr id="5" name="Title 4"/>
          <p:cNvSpPr>
            <a:spLocks noGrp="1"/>
          </p:cNvSpPr>
          <p:nvPr>
            <p:ph type="title" hasCustomPrompt="1"/>
          </p:nvPr>
        </p:nvSpPr>
        <p:spPr>
          <a:xfrm>
            <a:off x="671757" y="939146"/>
            <a:ext cx="6972300" cy="2871103"/>
          </a:xfrm>
          <a:prstGeom prst="rect">
            <a:avLst/>
          </a:prstGeom>
        </p:spPr>
        <p:txBody>
          <a:bodyPr anchor="b"/>
          <a:lstStyle>
            <a:lvl1pPr algn="l">
              <a:defRPr sz="5000" b="1" i="0">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E950C9-9958-4974-9C9F-FB1739A53DC3}" type="datetimeFigureOut">
              <a:rPr lang="en-US" smtClean="0"/>
              <a:pPr/>
              <a:t>8/16/2023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C3FC40-07F4-4141-8238-F73E4F80E185}" type="slidenum">
              <a:rPr lang="en-US" smtClean="0"/>
              <a:pPr/>
              <a:t>‹#›</a:t>
            </a:fld>
            <a:endParaRPr lang="en-US"/>
          </a:p>
        </p:txBody>
      </p:sp>
    </p:spTree>
    <p:extLst>
      <p:ext uri="{BB962C8B-B14F-4D97-AF65-F5344CB8AC3E}">
        <p14:creationId xmlns:p14="http://schemas.microsoft.com/office/powerpoint/2010/main" val="3009604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67124"/>
            <a:ext cx="6972300" cy="2641756"/>
          </a:xfrm>
          <a:prstGeom prst="rect">
            <a:avLst/>
          </a:prstGeom>
        </p:spPr>
        <p:txBody>
          <a:bodyPr anchor="b"/>
          <a:lstStyle>
            <a:lvl1pPr algn="l">
              <a:defRPr sz="5000" b="1" i="0">
                <a:solidFill>
                  <a:srgbClr val="4B2E83"/>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3397191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4663" cy="991998"/>
          </a:xfrm>
          <a:prstGeom prst="rect">
            <a:avLst/>
          </a:prstGeom>
        </p:spPr>
        <p:txBody>
          <a:bodyPr anchor="b"/>
          <a:lstStyle>
            <a:lvl1pPr algn="l">
              <a:defRPr sz="3000" b="1" i="0">
                <a:solidFill>
                  <a:srgbClr val="4B2E83"/>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0728726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83759"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4502204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7" y="365125"/>
            <a:ext cx="8184662"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65125"/>
            <a:ext cx="8064505" cy="998383"/>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
        <p:nvSpPr>
          <p:cNvPr id="2" name="Title 1"/>
          <p:cNvSpPr>
            <a:spLocks noGrp="1"/>
          </p:cNvSpPr>
          <p:nvPr>
            <p:ph type="title" hasCustomPrompt="1"/>
          </p:nvPr>
        </p:nvSpPr>
        <p:spPr>
          <a:xfrm>
            <a:off x="671755" y="371510"/>
            <a:ext cx="8184663" cy="991998"/>
          </a:xfrm>
          <a:prstGeom prst="rect">
            <a:avLst/>
          </a:prstGeom>
        </p:spPr>
        <p:txBody>
          <a:bodyPr anchor="b"/>
          <a:lstStyle>
            <a:lvl1pPr algn="l">
              <a:defRPr sz="3000" b="1" i="0">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
        <p:nvSpPr>
          <p:cNvPr id="3" name="Title 2"/>
          <p:cNvSpPr>
            <a:spLocks noGrp="1"/>
          </p:cNvSpPr>
          <p:nvPr>
            <p:ph type="title" hasCustomPrompt="1"/>
          </p:nvPr>
        </p:nvSpPr>
        <p:spPr>
          <a:xfrm>
            <a:off x="671757" y="1179824"/>
            <a:ext cx="6972300" cy="2641756"/>
          </a:xfrm>
          <a:prstGeom prst="rect">
            <a:avLst/>
          </a:prstGeom>
        </p:spPr>
        <p:txBody>
          <a:bodyPr anchor="b"/>
          <a:lstStyle>
            <a:lvl1pPr algn="l">
              <a:defRPr sz="5000" b="1" i="0">
                <a:solidFill>
                  <a:schemeClr val="tx2"/>
                </a:solidFill>
                <a:latin typeface="Encode Sans Normal Black" charset="0"/>
                <a:ea typeface="Encode Sans Normal Black" charset="0"/>
                <a:cs typeface="Encode Sans Normal Black" charset="0"/>
              </a:defRPr>
            </a:lvl1pPr>
          </a:lstStyle>
          <a:p>
            <a:pPr lvl="0"/>
            <a:r>
              <a:rPr lang="en-US" dirty="0"/>
              <a:t>TITLE HERE</a:t>
            </a:r>
            <a:br>
              <a:rPr lang="en-US" dirty="0"/>
            </a:br>
            <a:r>
              <a:rPr lang="en-US" dirty="0"/>
              <a:t>ENCODE NORMAL</a:t>
            </a:r>
            <a:br>
              <a:rPr lang="en-US" dirty="0"/>
            </a:br>
            <a:r>
              <a:rPr lang="en-US" dirty="0"/>
              <a:t>BLACK, 50 PT. </a:t>
            </a:r>
          </a:p>
        </p:txBody>
      </p:sp>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7" y="365069"/>
            <a:ext cx="8184662" cy="998440"/>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064505"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
        <p:nvSpPr>
          <p:cNvPr id="2" name="Title 1"/>
          <p:cNvSpPr>
            <a:spLocks noGrp="1"/>
          </p:cNvSpPr>
          <p:nvPr>
            <p:ph type="title" hasCustomPrompt="1"/>
          </p:nvPr>
        </p:nvSpPr>
        <p:spPr>
          <a:xfrm>
            <a:off x="671756" y="371511"/>
            <a:ext cx="8116644" cy="991998"/>
          </a:xfrm>
          <a:prstGeom prst="rect">
            <a:avLst/>
          </a:prstGeom>
        </p:spPr>
        <p:txBody>
          <a:bodyPr anchor="b"/>
          <a:lstStyle>
            <a:lvl1pPr algn="l">
              <a:defRPr sz="3000" b="1" i="0">
                <a:solidFill>
                  <a:schemeClr val="tx2"/>
                </a:solidFill>
                <a:latin typeface="Encode Sans Normal Black" charset="0"/>
                <a:ea typeface="Encode Sans Normal Black" charset="0"/>
                <a:cs typeface="Encode Sans Normal Black" charset="0"/>
              </a:defRPr>
            </a:lvl1pPr>
          </a:lstStyle>
          <a:p>
            <a:pPr lvl="0"/>
            <a:r>
              <a:rPr lang="en-US" dirty="0"/>
              <a:t>HEADER HERE </a:t>
            </a:r>
            <a:br>
              <a:rPr lang="en-US" dirty="0"/>
            </a:br>
            <a:r>
              <a:rPr lang="en-US" dirty="0"/>
              <a:t>(ENCODE NORMAL BLACK, 30 PT.)</a:t>
            </a:r>
          </a:p>
        </p:txBody>
      </p:sp>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2">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click to edit master title style</a:t>
            </a:r>
          </a:p>
        </p:txBody>
      </p:sp>
      <p:sp>
        <p:nvSpPr>
          <p:cNvPr id="38" name="Content Placeholder 37"/>
          <p:cNvSpPr>
            <a:spLocks noGrp="1"/>
          </p:cNvSpPr>
          <p:nvPr>
            <p:ph sz="quarter" idx="15"/>
          </p:nvPr>
        </p:nvSpPr>
        <p:spPr>
          <a:xfrm>
            <a:off x="685800" y="2971800"/>
            <a:ext cx="2286000" cy="2743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0" name="Content Placeholder 37"/>
          <p:cNvSpPr>
            <a:spLocks noGrp="1"/>
          </p:cNvSpPr>
          <p:nvPr>
            <p:ph sz="quarter" idx="17"/>
          </p:nvPr>
        </p:nvSpPr>
        <p:spPr>
          <a:xfrm>
            <a:off x="3429000" y="2971800"/>
            <a:ext cx="5029200" cy="2743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4" name="Text Placeholder 2"/>
          <p:cNvSpPr>
            <a:spLocks noGrp="1"/>
          </p:cNvSpPr>
          <p:nvPr>
            <p:ph type="body" idx="28" hasCustomPrompt="1"/>
          </p:nvPr>
        </p:nvSpPr>
        <p:spPr>
          <a:xfrm>
            <a:off x="685800" y="691051"/>
            <a:ext cx="7772400" cy="451948"/>
          </a:xfrm>
        </p:spPr>
        <p:txBody>
          <a:bodyPr anchor="t"/>
          <a:lstStyle>
            <a:lvl1pPr marL="0" indent="0">
              <a:lnSpc>
                <a:spcPct val="85000"/>
              </a:lnSpc>
              <a:spcBef>
                <a:spcPts val="0"/>
              </a:spcBef>
              <a:spcAft>
                <a:spcPts val="0"/>
              </a:spcAft>
              <a:buNone/>
              <a:defRPr sz="1275" b="0">
                <a:solidFill>
                  <a:schemeClr val="accent3"/>
                </a:solidFill>
                <a:latin typeface="Franklin Gothic Demi Cond" panose="020B0706030402020204" pitchFamily="34" charset="0"/>
              </a:defRPr>
            </a:lvl1pPr>
            <a:lvl2pPr marL="342991" indent="0">
              <a:buNone/>
              <a:defRPr sz="1500" b="1"/>
            </a:lvl2pPr>
            <a:lvl3pPr marL="685983" indent="0">
              <a:buNone/>
              <a:defRPr sz="1350" b="1"/>
            </a:lvl3pPr>
            <a:lvl4pPr marL="1028974" indent="0">
              <a:buNone/>
              <a:defRPr sz="1200" b="1"/>
            </a:lvl4pPr>
            <a:lvl5pPr marL="1371966" indent="0">
              <a:buNone/>
              <a:defRPr sz="1200" b="1"/>
            </a:lvl5pPr>
            <a:lvl6pPr marL="1714957" indent="0">
              <a:buNone/>
              <a:defRPr sz="1200" b="1"/>
            </a:lvl6pPr>
            <a:lvl7pPr marL="2057949" indent="0">
              <a:buNone/>
              <a:defRPr sz="1200" b="1"/>
            </a:lvl7pPr>
            <a:lvl8pPr marL="2400940" indent="0">
              <a:buNone/>
              <a:defRPr sz="1200" b="1"/>
            </a:lvl8pPr>
            <a:lvl9pPr marL="2743932" indent="0">
              <a:buNone/>
              <a:defRPr sz="1200" b="1"/>
            </a:lvl9pPr>
          </a:lstStyle>
          <a:p>
            <a:pPr lvl="0"/>
            <a:r>
              <a:rPr lang="en-US" dirty="0"/>
              <a:t>click to edit master text styles</a:t>
            </a:r>
          </a:p>
        </p:txBody>
      </p:sp>
      <p:sp>
        <p:nvSpPr>
          <p:cNvPr id="41" name="TextBox 40"/>
          <p:cNvSpPr txBox="1"/>
          <p:nvPr userDrawn="1"/>
        </p:nvSpPr>
        <p:spPr>
          <a:xfrm>
            <a:off x="8165123" y="6619967"/>
            <a:ext cx="293077" cy="92333"/>
          </a:xfrm>
          <a:prstGeom prst="rect">
            <a:avLst/>
          </a:prstGeom>
          <a:noFill/>
        </p:spPr>
        <p:txBody>
          <a:bodyPr wrap="square" lIns="0" tIns="0" rIns="0" bIns="0" rtlCol="0" anchor="b">
            <a:spAutoFit/>
          </a:bodyPr>
          <a:lstStyle/>
          <a:p>
            <a:pPr algn="r"/>
            <a:fld id="{12EB7FDA-3CFA-48E9-9A35-E50E94D3505F}" type="slidenum">
              <a:rPr lang="en-US" sz="600" smtClean="0">
                <a:solidFill>
                  <a:schemeClr val="tx2">
                    <a:lumMod val="60000"/>
                    <a:lumOff val="40000"/>
                  </a:schemeClr>
                </a:solidFill>
                <a:latin typeface="+mn-lt"/>
              </a:rPr>
              <a:pPr algn="r"/>
              <a:t>‹#›</a:t>
            </a:fld>
            <a:endParaRPr lang="en-US" sz="600" dirty="0">
              <a:solidFill>
                <a:schemeClr val="tx2">
                  <a:lumMod val="60000"/>
                  <a:lumOff val="40000"/>
                </a:schemeClr>
              </a:solidFill>
              <a:latin typeface="+mn-lt"/>
            </a:endParaRPr>
          </a:p>
        </p:txBody>
      </p:sp>
      <p:sp>
        <p:nvSpPr>
          <p:cNvPr id="42" name="Text Placeholder 10"/>
          <p:cNvSpPr>
            <a:spLocks noGrp="1"/>
          </p:cNvSpPr>
          <p:nvPr>
            <p:ph type="body" sz="quarter" idx="14" hasCustomPrompt="1"/>
          </p:nvPr>
        </p:nvSpPr>
        <p:spPr>
          <a:xfrm>
            <a:off x="685800" y="6527634"/>
            <a:ext cx="5029200" cy="184666"/>
          </a:xfrm>
        </p:spPr>
        <p:txBody>
          <a:bodyPr wrap="square" anchor="b">
            <a:spAutoFit/>
          </a:bodyPr>
          <a:lstStyle>
            <a:lvl1pPr>
              <a:defRPr sz="600" baseline="0">
                <a:solidFill>
                  <a:schemeClr val="tx2">
                    <a:lumMod val="60000"/>
                    <a:lumOff val="40000"/>
                  </a:schemeClr>
                </a:solidFill>
                <a:latin typeface="+mn-lt"/>
              </a:defRPr>
            </a:lvl1pPr>
          </a:lstStyle>
          <a:p>
            <a:pPr lvl="0"/>
            <a:r>
              <a:rPr lang="en-US" dirty="0"/>
              <a:t>click to insert source</a:t>
            </a:r>
          </a:p>
        </p:txBody>
      </p:sp>
    </p:spTree>
    <p:extLst>
      <p:ext uri="{BB962C8B-B14F-4D97-AF65-F5344CB8AC3E}">
        <p14:creationId xmlns:p14="http://schemas.microsoft.com/office/powerpoint/2010/main" val="172308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3.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70" r:id="rId5"/>
    <p:sldLayoutId id="2147483671"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mailto:laborrel@uw.edu"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71756" y="1179824"/>
            <a:ext cx="8222861" cy="2641756"/>
          </a:xfrm>
        </p:spPr>
        <p:txBody>
          <a:bodyPr/>
          <a:lstStyle/>
          <a:p>
            <a:pPr algn="ctr"/>
            <a:br>
              <a:rPr lang="en-US" sz="5400" dirty="0"/>
            </a:br>
            <a:br>
              <a:rPr lang="en-US" sz="5400" dirty="0"/>
            </a:br>
            <a:r>
              <a:rPr lang="en-US" sz="5400" dirty="0"/>
              <a:t>LABOR RELATIONS 101:</a:t>
            </a:r>
            <a:br>
              <a:rPr lang="en-US" sz="5400" dirty="0"/>
            </a:br>
            <a:r>
              <a:rPr lang="en-US" sz="5400" dirty="0"/>
              <a:t>Collective Bargaining </a:t>
            </a:r>
            <a:br>
              <a:rPr lang="en-US" sz="5400" dirty="0"/>
            </a:br>
            <a:r>
              <a:rPr lang="en-US" sz="5400" dirty="0"/>
              <a:t>Basics</a:t>
            </a:r>
          </a:p>
        </p:txBody>
      </p:sp>
      <p:sp>
        <p:nvSpPr>
          <p:cNvPr id="2" name="TextBox 1"/>
          <p:cNvSpPr txBox="1"/>
          <p:nvPr/>
        </p:nvSpPr>
        <p:spPr>
          <a:xfrm>
            <a:off x="166255" y="4364181"/>
            <a:ext cx="6220690" cy="1846659"/>
          </a:xfrm>
          <a:prstGeom prst="rect">
            <a:avLst/>
          </a:prstGeom>
          <a:noFill/>
        </p:spPr>
        <p:txBody>
          <a:bodyPr wrap="square" rtlCol="0">
            <a:spAutoFit/>
          </a:bodyPr>
          <a:lstStyle/>
          <a:p>
            <a:r>
              <a:rPr lang="en-US" sz="2400" b="1" dirty="0">
                <a:solidFill>
                  <a:schemeClr val="tx2"/>
                </a:solidFill>
                <a:latin typeface="Uni Sans Regular" panose="00000500000000000000" pitchFamily="50" charset="0"/>
              </a:rPr>
              <a:t>University of Washington</a:t>
            </a:r>
          </a:p>
          <a:p>
            <a:endParaRPr lang="en-US" sz="2400" dirty="0">
              <a:latin typeface="Uni Sans Regular" panose="00000500000000000000" pitchFamily="50" charset="0"/>
            </a:endParaRPr>
          </a:p>
          <a:p>
            <a:endParaRPr lang="en-US" sz="2400" dirty="0">
              <a:latin typeface="Uni Sans Regular" panose="00000500000000000000" pitchFamily="50" charset="0"/>
            </a:endParaRPr>
          </a:p>
          <a:p>
            <a:endParaRPr lang="en-US" sz="2400" dirty="0">
              <a:latin typeface="Uni Sans Regular" panose="00000500000000000000" pitchFamily="50" charset="0"/>
            </a:endParaRPr>
          </a:p>
          <a:p>
            <a:endParaRPr lang="en-US" dirty="0"/>
          </a:p>
        </p:txBody>
      </p:sp>
    </p:spTree>
    <p:extLst>
      <p:ext uri="{BB962C8B-B14F-4D97-AF65-F5344CB8AC3E}">
        <p14:creationId xmlns:p14="http://schemas.microsoft.com/office/powerpoint/2010/main" val="1913477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534613" y="2352501"/>
            <a:ext cx="7985931" cy="2161309"/>
          </a:xfrm>
        </p:spPr>
        <p:txBody>
          <a:bodyPr/>
          <a:lstStyle/>
          <a:p>
            <a:pPr marL="342900" lvl="1" indent="-342900">
              <a:buFont typeface="Lucida Grande"/>
              <a:buChar char="&gt;"/>
            </a:pPr>
            <a:r>
              <a:rPr lang="en-US" sz="2400" dirty="0"/>
              <a:t>Filed with the Public Employment Relations Commission (PERC) alleging that an employer or union violated state collective bargaining law.</a:t>
            </a:r>
          </a:p>
          <a:p>
            <a:pPr lvl="1"/>
            <a:r>
              <a:rPr lang="en-US" dirty="0"/>
              <a:t>State agency responsible for enforcing collective bargaining laws In WA State.</a:t>
            </a:r>
            <a:endParaRPr lang="en-US" sz="2200" dirty="0"/>
          </a:p>
          <a:p>
            <a:pPr marL="742950" lvl="2" indent="-342900"/>
            <a:endParaRPr lang="en-US" sz="2200" dirty="0"/>
          </a:p>
          <a:p>
            <a:pPr marL="0" indent="0">
              <a:buNone/>
            </a:pPr>
            <a:endParaRPr lang="en-US" dirty="0"/>
          </a:p>
        </p:txBody>
      </p:sp>
      <p:sp>
        <p:nvSpPr>
          <p:cNvPr id="3" name="Text Placeholder 2"/>
          <p:cNvSpPr>
            <a:spLocks noGrp="1"/>
          </p:cNvSpPr>
          <p:nvPr>
            <p:ph type="body" sz="quarter" idx="12"/>
          </p:nvPr>
        </p:nvSpPr>
        <p:spPr>
          <a:xfrm>
            <a:off x="671757" y="1832346"/>
            <a:ext cx="8184662" cy="411171"/>
          </a:xfrm>
        </p:spPr>
        <p:txBody>
          <a:bodyPr/>
          <a:lstStyle/>
          <a:p>
            <a:r>
              <a:rPr lang="en-US" sz="2800" b="1" dirty="0"/>
              <a:t>Unfair Labor Practices (ULPs)</a:t>
            </a:r>
          </a:p>
        </p:txBody>
      </p:sp>
      <p:sp>
        <p:nvSpPr>
          <p:cNvPr id="4" name="Title 3"/>
          <p:cNvSpPr>
            <a:spLocks noGrp="1"/>
          </p:cNvSpPr>
          <p:nvPr>
            <p:ph type="title"/>
          </p:nvPr>
        </p:nvSpPr>
        <p:spPr/>
        <p:txBody>
          <a:bodyPr/>
          <a:lstStyle/>
          <a:p>
            <a:r>
              <a:rPr lang="en-US" dirty="0"/>
              <a:t>ULPs and Grievances</a:t>
            </a:r>
          </a:p>
        </p:txBody>
      </p:sp>
      <p:sp>
        <p:nvSpPr>
          <p:cNvPr id="5" name="Text Placeholder 2"/>
          <p:cNvSpPr txBox="1">
            <a:spLocks/>
          </p:cNvSpPr>
          <p:nvPr/>
        </p:nvSpPr>
        <p:spPr>
          <a:xfrm>
            <a:off x="659304" y="4644044"/>
            <a:ext cx="8184662" cy="411171"/>
          </a:xfrm>
          <a:prstGeom prst="rect">
            <a:avLst/>
          </a:prstGeom>
        </p:spPr>
        <p:txBody>
          <a:bodyPr>
            <a:noAutofit/>
          </a:bodyPr>
          <a:lstStyle>
            <a:lvl1pPr marL="0" indent="0" algn="l" defTabSz="457200" rtl="0" eaLnBrk="1" latinLnBrk="0" hangingPunct="1">
              <a:lnSpc>
                <a:spcPct val="90000"/>
              </a:lnSpc>
              <a:spcBef>
                <a:spcPct val="20000"/>
              </a:spcBef>
              <a:buFont typeface="Arial"/>
              <a:buNone/>
              <a:defRPr sz="2400" b="0" i="0" kern="1200" baseline="0">
                <a:solidFill>
                  <a:srgbClr val="FFFFFF"/>
                </a:solidFill>
                <a:latin typeface="Uni Sans Regular"/>
                <a:ea typeface="+mn-ea"/>
                <a:cs typeface="Uni Sans Regular"/>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800" b="1" dirty="0"/>
              <a:t>Grievances</a:t>
            </a:r>
          </a:p>
        </p:txBody>
      </p:sp>
      <p:sp>
        <p:nvSpPr>
          <p:cNvPr id="6" name="Text Placeholder 1"/>
          <p:cNvSpPr txBox="1">
            <a:spLocks/>
          </p:cNvSpPr>
          <p:nvPr/>
        </p:nvSpPr>
        <p:spPr>
          <a:xfrm>
            <a:off x="659304" y="5104015"/>
            <a:ext cx="7985931" cy="823232"/>
          </a:xfrm>
          <a:prstGeom prst="rect">
            <a:avLst/>
          </a:prstGeom>
        </p:spPr>
        <p:txBody>
          <a:bodyPr/>
          <a:lstStyle>
            <a:lvl1pPr marL="342900" indent="-342900" algn="l" defTabSz="457200" rtl="0" eaLnBrk="1" latinLnBrk="0" hangingPunct="1">
              <a:spcBef>
                <a:spcPct val="20000"/>
              </a:spcBef>
              <a:buFont typeface="Lucida Grande"/>
              <a:buChar char="&gt;"/>
              <a:defRPr sz="2400" b="1" i="0" kern="1200" baseline="0">
                <a:solidFill>
                  <a:srgbClr val="FFFFFF"/>
                </a:solidFill>
                <a:latin typeface="Open Sans"/>
                <a:ea typeface="+mn-ea"/>
                <a:cs typeface="Open Sans"/>
              </a:defRPr>
            </a:lvl1pPr>
            <a:lvl2pPr marL="742950" indent="-285750" algn="l" defTabSz="457200" rtl="0" eaLnBrk="1" latinLnBrk="0" hangingPunct="1">
              <a:spcBef>
                <a:spcPct val="20000"/>
              </a:spcBef>
              <a:buFont typeface="Arial"/>
              <a:buChar char="–"/>
              <a:defRPr sz="2000" b="1" i="0" kern="1200" baseline="0">
                <a:solidFill>
                  <a:srgbClr val="FFFFFF"/>
                </a:solidFill>
                <a:latin typeface="Open Sans"/>
                <a:ea typeface="+mn-ea"/>
                <a:cs typeface="Open Sans"/>
              </a:defRPr>
            </a:lvl2pPr>
            <a:lvl3pPr marL="1143000" indent="-228600" algn="l" defTabSz="457200" rtl="0" eaLnBrk="1" latinLnBrk="0" hangingPunct="1">
              <a:spcBef>
                <a:spcPct val="20000"/>
              </a:spcBef>
              <a:buSzPct val="100000"/>
              <a:buFont typeface="Lucida Grande"/>
              <a:buChar char="&gt;"/>
              <a:defRPr sz="1800" b="1" i="0" kern="1200" baseline="0">
                <a:solidFill>
                  <a:srgbClr val="FFFFFF"/>
                </a:solidFill>
                <a:latin typeface="Open Sans"/>
                <a:ea typeface="+mn-ea"/>
                <a:cs typeface="Open Sans"/>
              </a:defRPr>
            </a:lvl3pPr>
            <a:lvl4pPr marL="1600200" indent="-228600" algn="l" defTabSz="457200" rtl="0" eaLnBrk="1" latinLnBrk="0" hangingPunct="1">
              <a:spcBef>
                <a:spcPct val="20000"/>
              </a:spcBef>
              <a:buFont typeface="Arial"/>
              <a:buChar char="–"/>
              <a:defRPr sz="1600" b="1" i="0" kern="1200" baseline="0">
                <a:solidFill>
                  <a:srgbClr val="FFFFFF"/>
                </a:solidFill>
                <a:latin typeface="Open Sans"/>
                <a:ea typeface="+mn-ea"/>
                <a:cs typeface="Open Sans"/>
              </a:defRPr>
            </a:lvl4pPr>
            <a:lvl5pPr marL="2057400" indent="-228600" algn="l" defTabSz="457200" rtl="0" eaLnBrk="1" latinLnBrk="0" hangingPunct="1">
              <a:spcBef>
                <a:spcPct val="20000"/>
              </a:spcBef>
              <a:buFont typeface="Lucida Grande"/>
              <a:buChar char="&gt;"/>
              <a:defRPr sz="1400" b="1" i="0" kern="1200" baseline="0">
                <a:solidFill>
                  <a:srgbClr val="FFFFFF"/>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a:buFont typeface="Lucida Grande"/>
              <a:buChar char="&gt;"/>
            </a:pPr>
            <a:r>
              <a:rPr lang="en-US" sz="2400" dirty="0"/>
              <a:t>Complaints alleging that an employer or union breached the collective bargaining agreement.</a:t>
            </a:r>
          </a:p>
          <a:p>
            <a:endParaRPr lang="en-US" dirty="0"/>
          </a:p>
        </p:txBody>
      </p:sp>
      <p:pic>
        <p:nvPicPr>
          <p:cNvPr id="7" name="Picture 4" descr="C:\Users\matthew.greer.SSV\AppData\Local\Microsoft\Windows\Temporary Internet Files\Content.IE5\4035WUL7\oops_sign[1].jpg"/>
          <p:cNvPicPr>
            <a:picLocks noChangeAspect="1" noChangeArrowheads="1"/>
          </p:cNvPicPr>
          <p:nvPr/>
        </p:nvPicPr>
        <p:blipFill>
          <a:blip r:embed="rId2" cstate="print"/>
          <a:srcRect/>
          <a:stretch>
            <a:fillRect/>
          </a:stretch>
        </p:blipFill>
        <p:spPr bwMode="auto">
          <a:xfrm>
            <a:off x="7121236" y="254165"/>
            <a:ext cx="1399308" cy="1452811"/>
          </a:xfrm>
          <a:prstGeom prst="rect">
            <a:avLst/>
          </a:prstGeom>
          <a:noFill/>
        </p:spPr>
      </p:pic>
    </p:spTree>
    <p:extLst>
      <p:ext uri="{BB962C8B-B14F-4D97-AF65-F5344CB8AC3E}">
        <p14:creationId xmlns:p14="http://schemas.microsoft.com/office/powerpoint/2010/main" val="1646155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58902" y="1715053"/>
            <a:ext cx="8196210" cy="4015497"/>
          </a:xfrm>
        </p:spPr>
        <p:txBody>
          <a:bodyPr/>
          <a:lstStyle/>
          <a:p>
            <a:r>
              <a:rPr lang="en-US" u="sng" dirty="0"/>
              <a:t>Opportunities</a:t>
            </a:r>
            <a:r>
              <a:rPr lang="en-US" dirty="0"/>
              <a:t> for dialogue!</a:t>
            </a:r>
          </a:p>
          <a:p>
            <a:r>
              <a:rPr lang="en-US" dirty="0"/>
              <a:t>Contracts require progressive corrective action.</a:t>
            </a:r>
          </a:p>
          <a:p>
            <a:pPr lvl="1"/>
            <a:r>
              <a:rPr lang="en-US" dirty="0"/>
              <a:t>Informal </a:t>
            </a:r>
            <a:r>
              <a:rPr lang="en-US" dirty="0">
                <a:sym typeface="Wingdings" panose="05000000000000000000" pitchFamily="2" charset="2"/>
              </a:rPr>
              <a:t></a:t>
            </a:r>
            <a:r>
              <a:rPr lang="en-US" dirty="0"/>
              <a:t> Formal </a:t>
            </a:r>
            <a:r>
              <a:rPr lang="en-US" dirty="0">
                <a:sym typeface="Wingdings" panose="05000000000000000000" pitchFamily="2" charset="2"/>
              </a:rPr>
              <a:t></a:t>
            </a:r>
            <a:r>
              <a:rPr lang="en-US" dirty="0"/>
              <a:t> Final </a:t>
            </a:r>
            <a:r>
              <a:rPr lang="en-US" dirty="0">
                <a:sym typeface="Wingdings" panose="05000000000000000000" pitchFamily="2" charset="2"/>
              </a:rPr>
              <a:t></a:t>
            </a:r>
            <a:r>
              <a:rPr lang="en-US" dirty="0"/>
              <a:t> Termination.</a:t>
            </a:r>
          </a:p>
          <a:p>
            <a:r>
              <a:rPr lang="en-US" dirty="0"/>
              <a:t>“</a:t>
            </a:r>
            <a:r>
              <a:rPr lang="en-US" sz="2400" dirty="0"/>
              <a:t>Just cause,” not “just ‘</a:t>
            </a:r>
            <a:r>
              <a:rPr lang="en-US" sz="2400" dirty="0" err="1"/>
              <a:t>cuz</a:t>
            </a:r>
            <a:r>
              <a:rPr lang="en-US" sz="2400" dirty="0"/>
              <a:t>”  (no “gotcha” management).</a:t>
            </a:r>
          </a:p>
          <a:p>
            <a:pPr marL="342900" lvl="1" indent="-342900">
              <a:buFont typeface="Lucida Grande"/>
              <a:buChar char="&gt;"/>
            </a:pPr>
            <a:r>
              <a:rPr lang="en-US" sz="2400" dirty="0"/>
              <a:t>Consult your HRC if anything more than informal coaching.</a:t>
            </a:r>
          </a:p>
          <a:p>
            <a:endParaRPr lang="en-US" sz="2400" dirty="0"/>
          </a:p>
          <a:p>
            <a:pPr lvl="2">
              <a:buFont typeface="Courier New" panose="02070309020205020404" pitchFamily="49" charset="0"/>
              <a:buChar char="o"/>
            </a:pPr>
            <a:endParaRPr lang="en-US" sz="2400" dirty="0"/>
          </a:p>
          <a:p>
            <a:pPr lvl="2">
              <a:buFont typeface="Courier New" panose="02070309020205020404" pitchFamily="49" charset="0"/>
              <a:buChar char="o"/>
            </a:pPr>
            <a:endParaRPr lang="en-US" sz="2400"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endParaRPr lang="en-US" dirty="0"/>
          </a:p>
        </p:txBody>
      </p:sp>
      <p:sp>
        <p:nvSpPr>
          <p:cNvPr id="7" name="Title 6"/>
          <p:cNvSpPr>
            <a:spLocks noGrp="1"/>
          </p:cNvSpPr>
          <p:nvPr>
            <p:ph type="title"/>
          </p:nvPr>
        </p:nvSpPr>
        <p:spPr/>
        <p:txBody>
          <a:bodyPr/>
          <a:lstStyle/>
          <a:p>
            <a:r>
              <a:rPr lang="en-US" dirty="0">
                <a:solidFill>
                  <a:schemeClr val="tx2"/>
                </a:solidFill>
              </a:rPr>
              <a:t>Grievances Are…</a:t>
            </a:r>
            <a:endParaRPr lang="en-US" dirty="0"/>
          </a:p>
        </p:txBody>
      </p:sp>
    </p:spTree>
    <p:extLst>
      <p:ext uri="{BB962C8B-B14F-4D97-AF65-F5344CB8AC3E}">
        <p14:creationId xmlns:p14="http://schemas.microsoft.com/office/powerpoint/2010/main" val="21999626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9305" y="1904603"/>
            <a:ext cx="8197114" cy="3810086"/>
          </a:xfrm>
        </p:spPr>
        <p:txBody>
          <a:bodyPr/>
          <a:lstStyle/>
          <a:p>
            <a:r>
              <a:rPr lang="en-US" dirty="0"/>
              <a:t>The legal answer to a dispute.</a:t>
            </a:r>
          </a:p>
          <a:p>
            <a:r>
              <a:rPr lang="en-US" dirty="0"/>
              <a:t>Rarely any bright line rules – lots of grey area</a:t>
            </a:r>
          </a:p>
          <a:p>
            <a:r>
              <a:rPr lang="en-US" dirty="0"/>
              <a:t>Fact specific analysis.</a:t>
            </a:r>
          </a:p>
          <a:p>
            <a:pPr>
              <a:buNone/>
            </a:pPr>
            <a:r>
              <a:rPr lang="en-US" dirty="0"/>
              <a:t>	- Parties will present facts at a hearing.</a:t>
            </a:r>
          </a:p>
          <a:p>
            <a:r>
              <a:rPr lang="en-US" dirty="0"/>
              <a:t>Puts parties’ dispute in the hands of PERC.</a:t>
            </a:r>
          </a:p>
          <a:p>
            <a:r>
              <a:rPr lang="en-US" dirty="0"/>
              <a:t>Can be harmful to overall relationship.</a:t>
            </a:r>
          </a:p>
          <a:p>
            <a:endParaRPr lang="en-US" dirty="0"/>
          </a:p>
        </p:txBody>
      </p:sp>
      <p:sp>
        <p:nvSpPr>
          <p:cNvPr id="4" name="Title 3"/>
          <p:cNvSpPr>
            <a:spLocks noGrp="1"/>
          </p:cNvSpPr>
          <p:nvPr>
            <p:ph type="title"/>
          </p:nvPr>
        </p:nvSpPr>
        <p:spPr/>
        <p:txBody>
          <a:bodyPr/>
          <a:lstStyle/>
          <a:p>
            <a:r>
              <a:rPr lang="en-US" dirty="0"/>
              <a:t>ULPs</a:t>
            </a:r>
          </a:p>
        </p:txBody>
      </p:sp>
      <p:pic>
        <p:nvPicPr>
          <p:cNvPr id="5" name="Picture 3" descr="C:\Users\matthew.greer.SSV\AppData\Local\Microsoft\Windows\Temporary Internet Files\Content.IE5\68TP4504\Gavel[1].png"/>
          <p:cNvPicPr>
            <a:picLocks noChangeAspect="1" noChangeArrowheads="1"/>
          </p:cNvPicPr>
          <p:nvPr/>
        </p:nvPicPr>
        <p:blipFill>
          <a:blip r:embed="rId2" cstate="print"/>
          <a:srcRect/>
          <a:stretch>
            <a:fillRect/>
          </a:stretch>
        </p:blipFill>
        <p:spPr bwMode="auto">
          <a:xfrm>
            <a:off x="5839691" y="123162"/>
            <a:ext cx="2480693" cy="2480693"/>
          </a:xfrm>
          <a:prstGeom prst="rect">
            <a:avLst/>
          </a:prstGeom>
          <a:noFill/>
        </p:spPr>
      </p:pic>
    </p:spTree>
    <p:extLst>
      <p:ext uri="{BB962C8B-B14F-4D97-AF65-F5344CB8AC3E}">
        <p14:creationId xmlns:p14="http://schemas.microsoft.com/office/powerpoint/2010/main" val="2096296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Employer is liable for actions taken by its managers or supervisors. </a:t>
            </a:r>
          </a:p>
          <a:p>
            <a:r>
              <a:rPr lang="en-US" dirty="0"/>
              <a:t>Persons in supervisory roles should understand employees’ rights.</a:t>
            </a:r>
          </a:p>
          <a:p>
            <a:r>
              <a:rPr lang="en-US" dirty="0"/>
              <a:t>Higher level management doesn’t have to sanction a lower level manager’s actions for the University to violate the labor laws.</a:t>
            </a:r>
          </a:p>
          <a:p>
            <a:endParaRPr lang="en-US" dirty="0"/>
          </a:p>
        </p:txBody>
      </p:sp>
      <p:sp>
        <p:nvSpPr>
          <p:cNvPr id="4" name="Title 3"/>
          <p:cNvSpPr>
            <a:spLocks noGrp="1"/>
          </p:cNvSpPr>
          <p:nvPr>
            <p:ph type="title"/>
          </p:nvPr>
        </p:nvSpPr>
        <p:spPr/>
        <p:txBody>
          <a:bodyPr/>
          <a:lstStyle/>
          <a:p>
            <a:r>
              <a:rPr lang="en-US" dirty="0"/>
              <a:t>Liability for ULPs</a:t>
            </a:r>
          </a:p>
        </p:txBody>
      </p:sp>
    </p:spTree>
    <p:extLst>
      <p:ext uri="{BB962C8B-B14F-4D97-AF65-F5344CB8AC3E}">
        <p14:creationId xmlns:p14="http://schemas.microsoft.com/office/powerpoint/2010/main" val="172051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800" dirty="0"/>
              <a:t>Interference</a:t>
            </a:r>
          </a:p>
          <a:p>
            <a:r>
              <a:rPr lang="en-US" sz="2800" dirty="0"/>
              <a:t>Weingarten violations</a:t>
            </a:r>
          </a:p>
          <a:p>
            <a:r>
              <a:rPr lang="en-US" sz="2800" dirty="0"/>
              <a:t>Discrimination</a:t>
            </a:r>
          </a:p>
          <a:p>
            <a:r>
              <a:rPr lang="en-US" sz="2800" dirty="0"/>
              <a:t>Refusal to bargain</a:t>
            </a:r>
          </a:p>
          <a:p>
            <a:r>
              <a:rPr lang="en-US" sz="2800" dirty="0"/>
              <a:t>Skimming</a:t>
            </a:r>
          </a:p>
          <a:p>
            <a:r>
              <a:rPr lang="en-US" sz="2800" dirty="0"/>
              <a:t>Contracting out</a:t>
            </a:r>
          </a:p>
          <a:p>
            <a:pPr marL="0" indent="0">
              <a:buNone/>
            </a:pPr>
            <a:endParaRPr lang="en-US" dirty="0"/>
          </a:p>
        </p:txBody>
      </p:sp>
      <p:sp>
        <p:nvSpPr>
          <p:cNvPr id="4" name="Title 3"/>
          <p:cNvSpPr>
            <a:spLocks noGrp="1"/>
          </p:cNvSpPr>
          <p:nvPr>
            <p:ph type="title"/>
          </p:nvPr>
        </p:nvSpPr>
        <p:spPr/>
        <p:txBody>
          <a:bodyPr/>
          <a:lstStyle/>
          <a:p>
            <a:r>
              <a:rPr lang="en-US" dirty="0"/>
              <a:t>Types of ULPs</a:t>
            </a:r>
          </a:p>
        </p:txBody>
      </p:sp>
    </p:spTree>
    <p:extLst>
      <p:ext uri="{BB962C8B-B14F-4D97-AF65-F5344CB8AC3E}">
        <p14:creationId xmlns:p14="http://schemas.microsoft.com/office/powerpoint/2010/main" val="216587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654376" y="3191507"/>
            <a:ext cx="8197114" cy="3810086"/>
          </a:xfrm>
        </p:spPr>
        <p:txBody>
          <a:bodyPr/>
          <a:lstStyle/>
          <a:p>
            <a:r>
              <a:rPr lang="en-US" dirty="0"/>
              <a:t>Analyzed based on how a typical employee would perceive the action.</a:t>
            </a:r>
          </a:p>
          <a:p>
            <a:r>
              <a:rPr lang="en-US" dirty="0"/>
              <a:t>Can be a statement, written communication, or action.</a:t>
            </a:r>
          </a:p>
          <a:p>
            <a:r>
              <a:rPr lang="en-US" dirty="0"/>
              <a:t>Intent to interfere not required.</a:t>
            </a:r>
          </a:p>
          <a:p>
            <a:endParaRPr lang="en-US" dirty="0"/>
          </a:p>
        </p:txBody>
      </p:sp>
      <p:sp>
        <p:nvSpPr>
          <p:cNvPr id="3" name="Text Placeholder 2"/>
          <p:cNvSpPr>
            <a:spLocks noGrp="1"/>
          </p:cNvSpPr>
          <p:nvPr>
            <p:ph type="body" sz="quarter" idx="12"/>
          </p:nvPr>
        </p:nvSpPr>
        <p:spPr/>
        <p:txBody>
          <a:bodyPr/>
          <a:lstStyle/>
          <a:p>
            <a:r>
              <a:rPr lang="en-US" dirty="0">
                <a:latin typeface="Open Sans"/>
              </a:rPr>
              <a:t>When an employee could reasonably perceive an employer or Union action as a threat of reprisal or force, or a promise of benefit, associated with the Union activity of an employee.</a:t>
            </a:r>
          </a:p>
          <a:p>
            <a:endParaRPr lang="en-US" dirty="0">
              <a:latin typeface="Open Sans"/>
            </a:endParaRPr>
          </a:p>
          <a:p>
            <a:endParaRPr lang="en-US" dirty="0"/>
          </a:p>
        </p:txBody>
      </p:sp>
      <p:sp>
        <p:nvSpPr>
          <p:cNvPr id="4" name="Title 3"/>
          <p:cNvSpPr>
            <a:spLocks noGrp="1"/>
          </p:cNvSpPr>
          <p:nvPr>
            <p:ph type="title"/>
          </p:nvPr>
        </p:nvSpPr>
        <p:spPr/>
        <p:txBody>
          <a:bodyPr/>
          <a:lstStyle/>
          <a:p>
            <a:r>
              <a:rPr lang="en-US" dirty="0"/>
              <a:t>Interference</a:t>
            </a:r>
          </a:p>
        </p:txBody>
      </p:sp>
    </p:spTree>
    <p:extLst>
      <p:ext uri="{BB962C8B-B14F-4D97-AF65-F5344CB8AC3E}">
        <p14:creationId xmlns:p14="http://schemas.microsoft.com/office/powerpoint/2010/main" val="4220591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defTabSz="914226">
              <a:spcBef>
                <a:spcPts val="0"/>
              </a:spcBef>
            </a:pPr>
            <a:r>
              <a:rPr lang="en-US" dirty="0">
                <a:solidFill>
                  <a:schemeClr val="tx2"/>
                </a:solidFill>
              </a:rPr>
              <a:t>Supervisor suggesting they will give a bad job reference if an employee files a grievance on an issue.</a:t>
            </a:r>
          </a:p>
          <a:p>
            <a:pPr marL="0" indent="0" defTabSz="914226">
              <a:spcBef>
                <a:spcPts val="0"/>
              </a:spcBef>
              <a:buNone/>
            </a:pPr>
            <a:endParaRPr lang="en-US" sz="1200" dirty="0">
              <a:solidFill>
                <a:schemeClr val="tx2"/>
              </a:solidFill>
            </a:endParaRPr>
          </a:p>
          <a:p>
            <a:pPr defTabSz="914226">
              <a:spcBef>
                <a:spcPts val="0"/>
              </a:spcBef>
            </a:pPr>
            <a:r>
              <a:rPr lang="en-US" dirty="0">
                <a:solidFill>
                  <a:schemeClr val="tx2"/>
                </a:solidFill>
              </a:rPr>
              <a:t>Refusing to allow a union bulletin board to post union information </a:t>
            </a:r>
            <a:r>
              <a:rPr lang="en-US">
                <a:solidFill>
                  <a:schemeClr val="tx2"/>
                </a:solidFill>
              </a:rPr>
              <a:t>OR refusing </a:t>
            </a:r>
            <a:r>
              <a:rPr lang="en-US" dirty="0">
                <a:solidFill>
                  <a:schemeClr val="tx2"/>
                </a:solidFill>
              </a:rPr>
              <a:t>to allow union fliers in employees’ personal space if other things are allowed to be posted in that same space.</a:t>
            </a:r>
          </a:p>
          <a:p>
            <a:pPr marL="0" indent="0" defTabSz="914226">
              <a:spcBef>
                <a:spcPts val="0"/>
              </a:spcBef>
              <a:buNone/>
            </a:pPr>
            <a:endParaRPr lang="en-US" sz="1200" dirty="0">
              <a:solidFill>
                <a:schemeClr val="tx2"/>
              </a:solidFill>
            </a:endParaRPr>
          </a:p>
          <a:p>
            <a:pPr defTabSz="914226">
              <a:spcBef>
                <a:spcPts val="0"/>
              </a:spcBef>
            </a:pPr>
            <a:r>
              <a:rPr lang="en-US" dirty="0">
                <a:solidFill>
                  <a:schemeClr val="tx2"/>
                </a:solidFill>
              </a:rPr>
              <a:t>Refusing to allow an employee union representation at an investigatory interview the employee reasonably believes may result in discipline.</a:t>
            </a:r>
          </a:p>
          <a:p>
            <a:pPr marL="0" indent="0">
              <a:buNone/>
            </a:pPr>
            <a:endParaRPr lang="en-US" dirty="0"/>
          </a:p>
        </p:txBody>
      </p:sp>
      <p:sp>
        <p:nvSpPr>
          <p:cNvPr id="4" name="Title 3"/>
          <p:cNvSpPr>
            <a:spLocks noGrp="1"/>
          </p:cNvSpPr>
          <p:nvPr>
            <p:ph type="title"/>
          </p:nvPr>
        </p:nvSpPr>
        <p:spPr/>
        <p:txBody>
          <a:bodyPr/>
          <a:lstStyle/>
          <a:p>
            <a:r>
              <a:rPr lang="en-US" dirty="0"/>
              <a:t>Interference Examples</a:t>
            </a:r>
          </a:p>
        </p:txBody>
      </p:sp>
    </p:spTree>
    <p:extLst>
      <p:ext uri="{BB962C8B-B14F-4D97-AF65-F5344CB8AC3E}">
        <p14:creationId xmlns:p14="http://schemas.microsoft.com/office/powerpoint/2010/main" val="653750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Employee is required to attend interview.</a:t>
            </a:r>
          </a:p>
          <a:p>
            <a:r>
              <a:rPr lang="en-US" dirty="0"/>
              <a:t>Purpose of interview is investigative, or may became investigative.</a:t>
            </a:r>
          </a:p>
          <a:p>
            <a:r>
              <a:rPr lang="en-US" dirty="0"/>
              <a:t>Employee reasonably believes discipline may result.</a:t>
            </a:r>
          </a:p>
          <a:p>
            <a:r>
              <a:rPr lang="en-US" dirty="0"/>
              <a:t>Employee requests representation.</a:t>
            </a:r>
          </a:p>
          <a:p>
            <a:r>
              <a:rPr lang="en-US" dirty="0"/>
              <a:t>Employer rejects request for representation and proceeds with interview.</a:t>
            </a:r>
          </a:p>
          <a:p>
            <a:pPr marL="0" indent="0">
              <a:buNone/>
            </a:pPr>
            <a:endParaRPr lang="en-US" dirty="0"/>
          </a:p>
        </p:txBody>
      </p:sp>
      <p:sp>
        <p:nvSpPr>
          <p:cNvPr id="3" name="Text Placeholder 2"/>
          <p:cNvSpPr>
            <a:spLocks noGrp="1"/>
          </p:cNvSpPr>
          <p:nvPr>
            <p:ph type="body" sz="quarter" idx="12"/>
          </p:nvPr>
        </p:nvSpPr>
        <p:spPr/>
        <p:txBody>
          <a:bodyPr/>
          <a:lstStyle/>
          <a:p>
            <a:r>
              <a:rPr lang="en-US" dirty="0"/>
              <a:t>An Employer violates Weingarten if:</a:t>
            </a:r>
          </a:p>
          <a:p>
            <a:endParaRPr lang="en-US" dirty="0"/>
          </a:p>
        </p:txBody>
      </p:sp>
      <p:sp>
        <p:nvSpPr>
          <p:cNvPr id="4" name="Title 3"/>
          <p:cNvSpPr>
            <a:spLocks noGrp="1"/>
          </p:cNvSpPr>
          <p:nvPr>
            <p:ph type="title"/>
          </p:nvPr>
        </p:nvSpPr>
        <p:spPr/>
        <p:txBody>
          <a:bodyPr/>
          <a:lstStyle/>
          <a:p>
            <a:r>
              <a:rPr lang="en-US" dirty="0"/>
              <a:t>Interference - Weingarten</a:t>
            </a:r>
          </a:p>
        </p:txBody>
      </p:sp>
    </p:spTree>
    <p:extLst>
      <p:ext uri="{BB962C8B-B14F-4D97-AF65-F5344CB8AC3E}">
        <p14:creationId xmlns:p14="http://schemas.microsoft.com/office/powerpoint/2010/main" val="297237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marL="0" indent="0">
              <a:buNone/>
            </a:pPr>
            <a:r>
              <a:rPr lang="en-US" dirty="0"/>
              <a:t>1. Employee engaged in protected union activity;</a:t>
            </a:r>
          </a:p>
          <a:p>
            <a:pPr marL="0" indent="0" algn="ctr">
              <a:buNone/>
            </a:pPr>
            <a:r>
              <a:rPr lang="en-US" dirty="0"/>
              <a:t>AND</a:t>
            </a:r>
          </a:p>
          <a:p>
            <a:pPr marL="0" indent="0">
              <a:buNone/>
            </a:pPr>
            <a:r>
              <a:rPr lang="en-US" dirty="0"/>
              <a:t>2. As a result, the employer deprived the employee of some ascertainable right, benefit, or status.</a:t>
            </a:r>
          </a:p>
          <a:p>
            <a:pPr marL="0" indent="0">
              <a:buNone/>
            </a:pPr>
            <a:endParaRPr lang="en-US" dirty="0"/>
          </a:p>
          <a:p>
            <a:pPr>
              <a:buNone/>
            </a:pPr>
            <a:r>
              <a:rPr lang="en-US" dirty="0"/>
              <a:t>* The University can defend this by stating non-discriminatory reasons for the action.</a:t>
            </a:r>
          </a:p>
          <a:p>
            <a:endParaRPr lang="en-US" dirty="0"/>
          </a:p>
        </p:txBody>
      </p:sp>
      <p:sp>
        <p:nvSpPr>
          <p:cNvPr id="4" name="Title 3"/>
          <p:cNvSpPr>
            <a:spLocks noGrp="1"/>
          </p:cNvSpPr>
          <p:nvPr>
            <p:ph type="title"/>
          </p:nvPr>
        </p:nvSpPr>
        <p:spPr/>
        <p:txBody>
          <a:bodyPr/>
          <a:lstStyle/>
          <a:p>
            <a:r>
              <a:rPr lang="en-US" dirty="0"/>
              <a:t>Discrimination</a:t>
            </a:r>
          </a:p>
        </p:txBody>
      </p:sp>
    </p:spTree>
    <p:extLst>
      <p:ext uri="{BB962C8B-B14F-4D97-AF65-F5344CB8AC3E}">
        <p14:creationId xmlns:p14="http://schemas.microsoft.com/office/powerpoint/2010/main" val="2294892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Putting a delegate/steward on graveyard shift for being too outspoken during negotiations.</a:t>
            </a:r>
          </a:p>
          <a:p>
            <a:pPr marL="0" indent="0">
              <a:buNone/>
            </a:pPr>
            <a:endParaRPr lang="en-US" dirty="0"/>
          </a:p>
          <a:p>
            <a:r>
              <a:rPr lang="en-US" dirty="0"/>
              <a:t>Threatening to demote an employee for filing a grievance.</a:t>
            </a:r>
          </a:p>
          <a:p>
            <a:endParaRPr lang="en-US" dirty="0"/>
          </a:p>
          <a:p>
            <a:r>
              <a:rPr lang="en-US" dirty="0"/>
              <a:t>Holding a delegate/steward to a higher standard of care than a typical employee.</a:t>
            </a:r>
          </a:p>
          <a:p>
            <a:pPr marL="0" indent="0">
              <a:buNone/>
            </a:pPr>
            <a:endParaRPr lang="en-US" dirty="0"/>
          </a:p>
        </p:txBody>
      </p:sp>
      <p:sp>
        <p:nvSpPr>
          <p:cNvPr id="4" name="Title 3"/>
          <p:cNvSpPr>
            <a:spLocks noGrp="1"/>
          </p:cNvSpPr>
          <p:nvPr>
            <p:ph type="title"/>
          </p:nvPr>
        </p:nvSpPr>
        <p:spPr/>
        <p:txBody>
          <a:bodyPr/>
          <a:lstStyle/>
          <a:p>
            <a:r>
              <a:rPr lang="en-US" dirty="0"/>
              <a:t>Discrimination Examples</a:t>
            </a:r>
          </a:p>
        </p:txBody>
      </p:sp>
    </p:spTree>
    <p:extLst>
      <p:ext uri="{BB962C8B-B14F-4D97-AF65-F5344CB8AC3E}">
        <p14:creationId xmlns:p14="http://schemas.microsoft.com/office/powerpoint/2010/main" val="2862490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659305" y="1904602"/>
            <a:ext cx="8197114" cy="3810086"/>
          </a:xfrm>
        </p:spPr>
        <p:txBody>
          <a:bodyPr/>
          <a:lstStyle/>
          <a:p>
            <a:r>
              <a:rPr lang="en-US" dirty="0"/>
              <a:t>By the end of today’s training, you will have learned more about your collective bargaining responsibilities and explored ways to avoid grievances and unfair labor practices.</a:t>
            </a:r>
            <a:endParaRPr lang="en-US" sz="1800" dirty="0"/>
          </a:p>
        </p:txBody>
      </p:sp>
      <p:sp>
        <p:nvSpPr>
          <p:cNvPr id="7" name="Title 6"/>
          <p:cNvSpPr>
            <a:spLocks noGrp="1"/>
          </p:cNvSpPr>
          <p:nvPr>
            <p:ph type="title"/>
          </p:nvPr>
        </p:nvSpPr>
        <p:spPr/>
        <p:txBody>
          <a:bodyPr/>
          <a:lstStyle/>
          <a:p>
            <a:r>
              <a:rPr lang="en-US" dirty="0"/>
              <a:t>Objective</a:t>
            </a:r>
          </a:p>
        </p:txBody>
      </p:sp>
    </p:spTree>
    <p:extLst>
      <p:ext uri="{BB962C8B-B14F-4D97-AF65-F5344CB8AC3E}">
        <p14:creationId xmlns:p14="http://schemas.microsoft.com/office/powerpoint/2010/main" val="1399137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Making changes to represented employees’ wages, hours, or working conditions without providing notice to their Union and an opportunity to bargain. </a:t>
            </a:r>
          </a:p>
          <a:p>
            <a:r>
              <a:rPr lang="en-US" dirty="0"/>
              <a:t>Also called “Fait Accompli”.</a:t>
            </a:r>
          </a:p>
          <a:p>
            <a:endParaRPr lang="en-US" dirty="0"/>
          </a:p>
        </p:txBody>
      </p:sp>
      <p:sp>
        <p:nvSpPr>
          <p:cNvPr id="4" name="Title 3"/>
          <p:cNvSpPr>
            <a:spLocks noGrp="1"/>
          </p:cNvSpPr>
          <p:nvPr>
            <p:ph type="title"/>
          </p:nvPr>
        </p:nvSpPr>
        <p:spPr/>
        <p:txBody>
          <a:bodyPr/>
          <a:lstStyle/>
          <a:p>
            <a:r>
              <a:rPr lang="en-US" dirty="0"/>
              <a:t>Refusal to Bargain ULP’s - Unilateral Change</a:t>
            </a:r>
          </a:p>
        </p:txBody>
      </p:sp>
      <p:pic>
        <p:nvPicPr>
          <p:cNvPr id="3" name="Picture 2">
            <a:extLst>
              <a:ext uri="{FF2B5EF4-FFF2-40B4-BE49-F238E27FC236}">
                <a16:creationId xmlns:a16="http://schemas.microsoft.com/office/drawing/2014/main" id="{45894CF2-C1F7-49AE-89AB-FD0171D1C9FF}"/>
              </a:ext>
            </a:extLst>
          </p:cNvPr>
          <p:cNvPicPr>
            <a:picLocks noChangeAspect="1"/>
          </p:cNvPicPr>
          <p:nvPr/>
        </p:nvPicPr>
        <p:blipFill>
          <a:blip r:embed="rId2"/>
          <a:stretch>
            <a:fillRect/>
          </a:stretch>
        </p:blipFill>
        <p:spPr>
          <a:xfrm>
            <a:off x="3096062" y="4161100"/>
            <a:ext cx="2951875" cy="1964339"/>
          </a:xfrm>
          <a:prstGeom prst="rect">
            <a:avLst/>
          </a:prstGeom>
        </p:spPr>
      </p:pic>
    </p:spTree>
    <p:extLst>
      <p:ext uri="{BB962C8B-B14F-4D97-AF65-F5344CB8AC3E}">
        <p14:creationId xmlns:p14="http://schemas.microsoft.com/office/powerpoint/2010/main" val="2579795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82215" y="1946166"/>
            <a:ext cx="8197114" cy="3810086"/>
          </a:xfrm>
        </p:spPr>
        <p:txBody>
          <a:bodyPr/>
          <a:lstStyle/>
          <a:p>
            <a:pPr>
              <a:lnSpc>
                <a:spcPct val="90000"/>
              </a:lnSpc>
              <a:spcBef>
                <a:spcPct val="60000"/>
              </a:spcBef>
            </a:pPr>
            <a:r>
              <a:rPr lang="en-US" dirty="0"/>
              <a:t>Mandatory Subjects</a:t>
            </a:r>
          </a:p>
          <a:p>
            <a:pPr lvl="1">
              <a:lnSpc>
                <a:spcPct val="90000"/>
              </a:lnSpc>
              <a:spcBef>
                <a:spcPct val="60000"/>
              </a:spcBef>
            </a:pPr>
            <a:r>
              <a:rPr lang="en-US" dirty="0"/>
              <a:t>Wages, Hours, and Working Conditions.</a:t>
            </a:r>
          </a:p>
          <a:p>
            <a:pPr lvl="1">
              <a:lnSpc>
                <a:spcPct val="90000"/>
              </a:lnSpc>
              <a:spcBef>
                <a:spcPct val="60000"/>
              </a:spcBef>
            </a:pPr>
            <a:r>
              <a:rPr lang="en-US" dirty="0"/>
              <a:t>Also called “terms and conditions” of employment.</a:t>
            </a:r>
          </a:p>
          <a:p>
            <a:pPr>
              <a:lnSpc>
                <a:spcPct val="90000"/>
              </a:lnSpc>
              <a:spcBef>
                <a:spcPct val="60000"/>
              </a:spcBef>
            </a:pPr>
            <a:r>
              <a:rPr lang="en-US" dirty="0"/>
              <a:t>Unilaterally changing mandatory subjects without giving notice and an opportunity to bargain is an Unfair Labor Practice.</a:t>
            </a:r>
          </a:p>
        </p:txBody>
      </p:sp>
      <p:sp>
        <p:nvSpPr>
          <p:cNvPr id="4" name="Title 3"/>
          <p:cNvSpPr>
            <a:spLocks noGrp="1"/>
          </p:cNvSpPr>
          <p:nvPr>
            <p:ph type="title"/>
          </p:nvPr>
        </p:nvSpPr>
        <p:spPr/>
        <p:txBody>
          <a:bodyPr/>
          <a:lstStyle/>
          <a:p>
            <a:r>
              <a:rPr lang="en-US" dirty="0"/>
              <a:t>Subjects of Bargaining</a:t>
            </a:r>
          </a:p>
        </p:txBody>
      </p:sp>
    </p:spTree>
    <p:extLst>
      <p:ext uri="{BB962C8B-B14F-4D97-AF65-F5344CB8AC3E}">
        <p14:creationId xmlns:p14="http://schemas.microsoft.com/office/powerpoint/2010/main" val="4176458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Bargaining a Proposed Change</a:t>
            </a:r>
          </a:p>
        </p:txBody>
      </p:sp>
      <p:graphicFrame>
        <p:nvGraphicFramePr>
          <p:cNvPr id="13" name="Content Placeholder 2"/>
          <p:cNvGraphicFramePr>
            <a:graphicFrameLocks/>
          </p:cNvGraphicFramePr>
          <p:nvPr>
            <p:extLst>
              <p:ext uri="{D42A27DB-BD31-4B8C-83A1-F6EECF244321}">
                <p14:modId xmlns:p14="http://schemas.microsoft.com/office/powerpoint/2010/main" val="967798585"/>
              </p:ext>
            </p:extLst>
          </p:nvPr>
        </p:nvGraphicFramePr>
        <p:xfrm>
          <a:off x="380811" y="1884218"/>
          <a:ext cx="8015043" cy="42419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7656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sz="2100" dirty="0"/>
              <a:t>Employer going around the Union and negotiating directly with employees about changes to a mandatory subject.</a:t>
            </a:r>
          </a:p>
          <a:p>
            <a:endParaRPr lang="en-US" sz="2100" dirty="0"/>
          </a:p>
          <a:p>
            <a:r>
              <a:rPr lang="en-US" sz="2100" dirty="0"/>
              <a:t>Do not share proposals with represented employees if they have not previously been shared with the Union. </a:t>
            </a:r>
          </a:p>
          <a:p>
            <a:pPr marL="0" indent="0">
              <a:buNone/>
            </a:pPr>
            <a:endParaRPr lang="en-US" sz="2100" dirty="0"/>
          </a:p>
          <a:p>
            <a:r>
              <a:rPr lang="en-US" sz="2100" dirty="0"/>
              <a:t>Even if an individual employee is willing to negotiate directly with the employer, the employer has an obligation to bargain with the Union, not the employee, over mandatory subjects of bargaining.  </a:t>
            </a:r>
          </a:p>
          <a:p>
            <a:pPr marL="0" indent="0">
              <a:buNone/>
            </a:pPr>
            <a:endParaRPr lang="en-US" dirty="0"/>
          </a:p>
        </p:txBody>
      </p:sp>
      <p:sp>
        <p:nvSpPr>
          <p:cNvPr id="4" name="Title 3"/>
          <p:cNvSpPr>
            <a:spLocks noGrp="1"/>
          </p:cNvSpPr>
          <p:nvPr>
            <p:ph type="title"/>
          </p:nvPr>
        </p:nvSpPr>
        <p:spPr/>
        <p:txBody>
          <a:bodyPr/>
          <a:lstStyle/>
          <a:p>
            <a:r>
              <a:rPr lang="en-US" sz="3200" dirty="0"/>
              <a:t>Circumvention/Direct Dealing ULPs</a:t>
            </a:r>
            <a:endParaRPr lang="en-US" dirty="0"/>
          </a:p>
        </p:txBody>
      </p:sp>
    </p:spTree>
    <p:extLst>
      <p:ext uri="{BB962C8B-B14F-4D97-AF65-F5344CB8AC3E}">
        <p14:creationId xmlns:p14="http://schemas.microsoft.com/office/powerpoint/2010/main" val="679150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lnSpc>
                <a:spcPct val="80000"/>
              </a:lnSpc>
            </a:pPr>
            <a:r>
              <a:rPr lang="en-US" dirty="0"/>
              <a:t>Applies to Unions and Employers. </a:t>
            </a:r>
          </a:p>
          <a:p>
            <a:pPr>
              <a:lnSpc>
                <a:spcPct val="80000"/>
              </a:lnSpc>
            </a:pPr>
            <a:endParaRPr lang="en-US" dirty="0"/>
          </a:p>
          <a:p>
            <a:pPr>
              <a:lnSpc>
                <a:spcPct val="80000"/>
              </a:lnSpc>
            </a:pPr>
            <a:r>
              <a:rPr lang="en-US" dirty="0"/>
              <a:t>Right to request and obtain information relevant to contract negotiations or representation of their members (i.e., grievance processing).</a:t>
            </a:r>
          </a:p>
          <a:p>
            <a:pPr>
              <a:lnSpc>
                <a:spcPct val="80000"/>
              </a:lnSpc>
              <a:buNone/>
            </a:pPr>
            <a:endParaRPr lang="en-US" dirty="0"/>
          </a:p>
          <a:p>
            <a:pPr>
              <a:lnSpc>
                <a:spcPct val="80000"/>
              </a:lnSpc>
            </a:pPr>
            <a:r>
              <a:rPr lang="en-US" dirty="0"/>
              <a:t>Important to respond promptly.</a:t>
            </a:r>
          </a:p>
          <a:p>
            <a:pPr>
              <a:lnSpc>
                <a:spcPct val="80000"/>
              </a:lnSpc>
              <a:buNone/>
            </a:pPr>
            <a:endParaRPr lang="en-US" dirty="0"/>
          </a:p>
          <a:p>
            <a:pPr>
              <a:lnSpc>
                <a:spcPct val="80000"/>
              </a:lnSpc>
            </a:pPr>
            <a:r>
              <a:rPr lang="en-US" dirty="0"/>
              <a:t>Failure/refusal to provide information is a type of refusal to bargain ULP.</a:t>
            </a:r>
          </a:p>
          <a:p>
            <a:endParaRPr lang="en-US" dirty="0"/>
          </a:p>
        </p:txBody>
      </p:sp>
      <p:sp>
        <p:nvSpPr>
          <p:cNvPr id="4" name="Title 3"/>
          <p:cNvSpPr>
            <a:spLocks noGrp="1"/>
          </p:cNvSpPr>
          <p:nvPr>
            <p:ph type="title"/>
          </p:nvPr>
        </p:nvSpPr>
        <p:spPr/>
        <p:txBody>
          <a:bodyPr/>
          <a:lstStyle/>
          <a:p>
            <a:r>
              <a:rPr lang="en-US" dirty="0"/>
              <a:t>Information Request ULPs</a:t>
            </a:r>
          </a:p>
        </p:txBody>
      </p:sp>
    </p:spTree>
    <p:extLst>
      <p:ext uri="{BB962C8B-B14F-4D97-AF65-F5344CB8AC3E}">
        <p14:creationId xmlns:p14="http://schemas.microsoft.com/office/powerpoint/2010/main" val="4199547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A436BB-C619-783B-843B-90B1C0F66B63}"/>
              </a:ext>
            </a:extLst>
          </p:cNvPr>
          <p:cNvSpPr>
            <a:spLocks noGrp="1"/>
          </p:cNvSpPr>
          <p:nvPr>
            <p:ph type="title"/>
          </p:nvPr>
        </p:nvSpPr>
        <p:spPr>
          <a:xfrm>
            <a:off x="659305" y="36231"/>
            <a:ext cx="8183759" cy="991998"/>
          </a:xfrm>
        </p:spPr>
        <p:txBody>
          <a:bodyPr/>
          <a:lstStyle/>
          <a:p>
            <a:r>
              <a:rPr lang="en-US" dirty="0"/>
              <a:t>Information Request Examples</a:t>
            </a:r>
          </a:p>
        </p:txBody>
      </p:sp>
      <p:pic>
        <p:nvPicPr>
          <p:cNvPr id="13" name="Picture 12">
            <a:extLst>
              <a:ext uri="{FF2B5EF4-FFF2-40B4-BE49-F238E27FC236}">
                <a16:creationId xmlns:a16="http://schemas.microsoft.com/office/drawing/2014/main" id="{56936A11-D8B1-2197-6698-B758D03EDFE2}"/>
              </a:ext>
            </a:extLst>
          </p:cNvPr>
          <p:cNvPicPr>
            <a:picLocks noChangeAspect="1"/>
          </p:cNvPicPr>
          <p:nvPr/>
        </p:nvPicPr>
        <p:blipFill>
          <a:blip r:embed="rId2"/>
          <a:stretch>
            <a:fillRect/>
          </a:stretch>
        </p:blipFill>
        <p:spPr>
          <a:xfrm>
            <a:off x="238125" y="1730287"/>
            <a:ext cx="8718630" cy="4541838"/>
          </a:xfrm>
          <a:prstGeom prst="rect">
            <a:avLst/>
          </a:prstGeom>
        </p:spPr>
      </p:pic>
    </p:spTree>
    <p:extLst>
      <p:ext uri="{BB962C8B-B14F-4D97-AF65-F5344CB8AC3E}">
        <p14:creationId xmlns:p14="http://schemas.microsoft.com/office/powerpoint/2010/main" val="3037375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A21C68-3876-29A5-6D66-8C316CC00A11}"/>
              </a:ext>
            </a:extLst>
          </p:cNvPr>
          <p:cNvSpPr>
            <a:spLocks noGrp="1"/>
          </p:cNvSpPr>
          <p:nvPr>
            <p:ph type="title"/>
          </p:nvPr>
        </p:nvSpPr>
        <p:spPr/>
        <p:txBody>
          <a:bodyPr/>
          <a:lstStyle/>
          <a:p>
            <a:r>
              <a:rPr lang="en-US" dirty="0"/>
              <a:t>Responses</a:t>
            </a:r>
          </a:p>
        </p:txBody>
      </p:sp>
      <p:pic>
        <p:nvPicPr>
          <p:cNvPr id="5" name="Picture 4">
            <a:extLst>
              <a:ext uri="{FF2B5EF4-FFF2-40B4-BE49-F238E27FC236}">
                <a16:creationId xmlns:a16="http://schemas.microsoft.com/office/drawing/2014/main" id="{11A10A1A-23F5-9A7B-D456-EA307D2C66F8}"/>
              </a:ext>
            </a:extLst>
          </p:cNvPr>
          <p:cNvPicPr>
            <a:picLocks noChangeAspect="1"/>
          </p:cNvPicPr>
          <p:nvPr/>
        </p:nvPicPr>
        <p:blipFill>
          <a:blip r:embed="rId2"/>
          <a:stretch>
            <a:fillRect/>
          </a:stretch>
        </p:blipFill>
        <p:spPr>
          <a:xfrm>
            <a:off x="156152" y="2293358"/>
            <a:ext cx="8699363" cy="1467713"/>
          </a:xfrm>
          <a:prstGeom prst="rect">
            <a:avLst/>
          </a:prstGeom>
        </p:spPr>
      </p:pic>
    </p:spTree>
    <p:extLst>
      <p:ext uri="{BB962C8B-B14F-4D97-AF65-F5344CB8AC3E}">
        <p14:creationId xmlns:p14="http://schemas.microsoft.com/office/powerpoint/2010/main" val="24296720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p:txBody>
          <a:bodyPr/>
          <a:lstStyle/>
          <a:p>
            <a:r>
              <a:rPr lang="en-US" dirty="0"/>
              <a:t>Contracting out</a:t>
            </a:r>
          </a:p>
          <a:p>
            <a:pPr lvl="1"/>
            <a:r>
              <a:rPr lang="en-US" dirty="0"/>
              <a:t>Bargaining unit work is transferred to employees of another employer.</a:t>
            </a:r>
          </a:p>
          <a:p>
            <a:pPr lvl="1"/>
            <a:r>
              <a:rPr lang="en-US" dirty="0"/>
              <a:t>Ex: Using an outside vendor.</a:t>
            </a:r>
          </a:p>
          <a:p>
            <a:r>
              <a:rPr lang="en-US" dirty="0"/>
              <a:t>Skimming</a:t>
            </a:r>
          </a:p>
          <a:p>
            <a:pPr lvl="1"/>
            <a:r>
              <a:rPr lang="en-US" dirty="0"/>
              <a:t>Bargaining unit work is transferred to employees of same employer, but outside the bargaining unit.</a:t>
            </a:r>
          </a:p>
          <a:p>
            <a:pPr lvl="1"/>
            <a:r>
              <a:rPr lang="en-US" dirty="0"/>
              <a:t>Ex: Using employees from a different campus.</a:t>
            </a:r>
          </a:p>
          <a:p>
            <a:pPr marL="457200" lvl="1" indent="0">
              <a:buNone/>
            </a:pPr>
            <a:endParaRPr lang="en-US" dirty="0"/>
          </a:p>
          <a:p>
            <a:pPr marL="457200" lvl="1" indent="0">
              <a:buNone/>
            </a:pPr>
            <a:r>
              <a:rPr lang="en-US" dirty="0"/>
              <a:t>*</a:t>
            </a:r>
            <a:r>
              <a:rPr lang="en-US" i="1" dirty="0"/>
              <a:t>Bargaining unit work: Work that has historically been performed exclusively by bargaining unit employees.</a:t>
            </a:r>
            <a:r>
              <a:rPr lang="en-US" dirty="0"/>
              <a:t>*</a:t>
            </a:r>
          </a:p>
          <a:p>
            <a:endParaRPr lang="en-US" dirty="0"/>
          </a:p>
        </p:txBody>
      </p:sp>
      <p:sp>
        <p:nvSpPr>
          <p:cNvPr id="5" name="Title 4"/>
          <p:cNvSpPr>
            <a:spLocks noGrp="1"/>
          </p:cNvSpPr>
          <p:nvPr>
            <p:ph type="title"/>
          </p:nvPr>
        </p:nvSpPr>
        <p:spPr/>
        <p:txBody>
          <a:bodyPr/>
          <a:lstStyle/>
          <a:p>
            <a:r>
              <a:rPr lang="en-US" dirty="0"/>
              <a:t>Contracting Out &amp; Skimming ULPs</a:t>
            </a:r>
          </a:p>
        </p:txBody>
      </p:sp>
    </p:spTree>
    <p:extLst>
      <p:ext uri="{BB962C8B-B14F-4D97-AF65-F5344CB8AC3E}">
        <p14:creationId xmlns:p14="http://schemas.microsoft.com/office/powerpoint/2010/main" val="874647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Communication, Communication, Communication!</a:t>
            </a:r>
          </a:p>
          <a:p>
            <a:r>
              <a:rPr lang="en-US" dirty="0"/>
              <a:t>Understand collective bargaining obligations.</a:t>
            </a:r>
          </a:p>
          <a:p>
            <a:r>
              <a:rPr lang="en-US" dirty="0"/>
              <a:t>Remember Good Faith.</a:t>
            </a:r>
          </a:p>
          <a:p>
            <a:r>
              <a:rPr lang="en-US" dirty="0"/>
              <a:t>Demonstrate honesty and own mistakes.</a:t>
            </a:r>
          </a:p>
          <a:p>
            <a:r>
              <a:rPr lang="en-US" dirty="0"/>
              <a:t>Show respect.</a:t>
            </a:r>
          </a:p>
          <a:p>
            <a:r>
              <a:rPr lang="en-US" dirty="0"/>
              <a:t>Seek advice from your HRC or LR.</a:t>
            </a:r>
          </a:p>
        </p:txBody>
      </p:sp>
      <p:sp>
        <p:nvSpPr>
          <p:cNvPr id="4" name="Title 3"/>
          <p:cNvSpPr>
            <a:spLocks noGrp="1"/>
          </p:cNvSpPr>
          <p:nvPr>
            <p:ph type="title"/>
          </p:nvPr>
        </p:nvSpPr>
        <p:spPr/>
        <p:txBody>
          <a:bodyPr/>
          <a:lstStyle/>
          <a:p>
            <a:r>
              <a:rPr lang="en-US" dirty="0"/>
              <a:t>Ways to Prevent ULPs </a:t>
            </a:r>
          </a:p>
        </p:txBody>
      </p:sp>
    </p:spTree>
    <p:extLst>
      <p:ext uri="{BB962C8B-B14F-4D97-AF65-F5344CB8AC3E}">
        <p14:creationId xmlns:p14="http://schemas.microsoft.com/office/powerpoint/2010/main" val="19762597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757" y="603849"/>
            <a:ext cx="6972300" cy="2449901"/>
          </a:xfrm>
        </p:spPr>
        <p:txBody>
          <a:bodyPr/>
          <a:lstStyle/>
          <a:p>
            <a:pPr algn="ctr"/>
            <a:r>
              <a:rPr lang="en-US" dirty="0"/>
              <a:t>Questions?</a:t>
            </a:r>
          </a:p>
        </p:txBody>
      </p:sp>
      <p:sp>
        <p:nvSpPr>
          <p:cNvPr id="3" name="TextBox 2"/>
          <p:cNvSpPr txBox="1"/>
          <p:nvPr/>
        </p:nvSpPr>
        <p:spPr>
          <a:xfrm>
            <a:off x="1775315" y="4426218"/>
            <a:ext cx="5998138" cy="1569660"/>
          </a:xfrm>
          <a:prstGeom prst="rect">
            <a:avLst/>
          </a:prstGeom>
          <a:noFill/>
        </p:spPr>
        <p:txBody>
          <a:bodyPr wrap="square" rtlCol="0">
            <a:spAutoFit/>
          </a:bodyPr>
          <a:lstStyle/>
          <a:p>
            <a:r>
              <a:rPr lang="en-US" sz="2400" b="1" dirty="0">
                <a:solidFill>
                  <a:srgbClr val="4B2E83"/>
                </a:solidFill>
                <a:latin typeface="Open Sans"/>
                <a:cs typeface="Open Sans"/>
              </a:rPr>
              <a:t>Contact Info -- Labor Relations Office: </a:t>
            </a:r>
          </a:p>
          <a:p>
            <a:r>
              <a:rPr lang="en-US" sz="2400" b="1" dirty="0">
                <a:solidFill>
                  <a:srgbClr val="4B2E83"/>
                </a:solidFill>
                <a:latin typeface="Open Sans"/>
                <a:cs typeface="Open Sans"/>
                <a:hlinkClick r:id="rId2"/>
              </a:rPr>
              <a:t>laborrel@uw.edu</a:t>
            </a:r>
            <a:endParaRPr lang="en-US" sz="2400" b="1" dirty="0">
              <a:solidFill>
                <a:srgbClr val="4B2E83"/>
              </a:solidFill>
              <a:latin typeface="Open Sans"/>
              <a:cs typeface="Open Sans"/>
            </a:endParaRPr>
          </a:p>
          <a:p>
            <a:r>
              <a:rPr lang="en-US" sz="2400" b="1" dirty="0">
                <a:solidFill>
                  <a:srgbClr val="4B2E83"/>
                </a:solidFill>
                <a:latin typeface="Open Sans"/>
                <a:cs typeface="Open Sans"/>
              </a:rPr>
              <a:t>206-543-6236</a:t>
            </a:r>
          </a:p>
          <a:p>
            <a:r>
              <a:rPr lang="en-US" sz="2400" b="1" dirty="0">
                <a:solidFill>
                  <a:srgbClr val="4B2E83"/>
                </a:solidFill>
                <a:latin typeface="Open Sans"/>
                <a:cs typeface="Open Sans"/>
              </a:rPr>
              <a:t>Website:  hr.uw.edu/labor</a:t>
            </a:r>
          </a:p>
        </p:txBody>
      </p:sp>
    </p:spTree>
    <p:extLst>
      <p:ext uri="{BB962C8B-B14F-4D97-AF65-F5344CB8AC3E}">
        <p14:creationId xmlns:p14="http://schemas.microsoft.com/office/powerpoint/2010/main" val="1476250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body" sz="quarter" idx="11"/>
          </p:nvPr>
        </p:nvSpPr>
        <p:spPr>
          <a:xfrm>
            <a:off x="443345" y="1995055"/>
            <a:ext cx="4668982" cy="3893127"/>
          </a:xfrm>
        </p:spPr>
        <p:txBody>
          <a:bodyPr>
            <a:normAutofit fontScale="92500" lnSpcReduction="20000"/>
          </a:bodyPr>
          <a:lstStyle/>
          <a:p>
            <a:r>
              <a:rPr lang="en-US" dirty="0">
                <a:solidFill>
                  <a:schemeClr val="tx1"/>
                </a:solidFill>
              </a:rPr>
              <a:t>By the numbers</a:t>
            </a:r>
          </a:p>
          <a:p>
            <a:pPr lvl="1"/>
            <a:r>
              <a:rPr lang="en-US" b="1" dirty="0">
                <a:solidFill>
                  <a:schemeClr val="tx1"/>
                </a:solidFill>
              </a:rPr>
              <a:t>30,000</a:t>
            </a:r>
            <a:r>
              <a:rPr lang="en-US" dirty="0">
                <a:solidFill>
                  <a:schemeClr val="tx1"/>
                </a:solidFill>
              </a:rPr>
              <a:t> (approx.) union-represented UW employees</a:t>
            </a:r>
          </a:p>
          <a:p>
            <a:pPr lvl="1"/>
            <a:r>
              <a:rPr lang="en-US" b="1" dirty="0">
                <a:solidFill>
                  <a:schemeClr val="tx1"/>
                </a:solidFill>
              </a:rPr>
              <a:t>19</a:t>
            </a:r>
            <a:r>
              <a:rPr lang="en-US" dirty="0">
                <a:solidFill>
                  <a:schemeClr val="tx1"/>
                </a:solidFill>
              </a:rPr>
              <a:t> union contracts</a:t>
            </a:r>
          </a:p>
          <a:p>
            <a:pPr lvl="1"/>
            <a:r>
              <a:rPr lang="en-US" b="1" dirty="0">
                <a:solidFill>
                  <a:schemeClr val="tx1"/>
                </a:solidFill>
              </a:rPr>
              <a:t>11</a:t>
            </a:r>
            <a:r>
              <a:rPr lang="en-US" dirty="0">
                <a:solidFill>
                  <a:schemeClr val="tx1"/>
                </a:solidFill>
              </a:rPr>
              <a:t> unions </a:t>
            </a:r>
          </a:p>
          <a:p>
            <a:pPr lvl="1"/>
            <a:r>
              <a:rPr lang="en-US" dirty="0">
                <a:solidFill>
                  <a:schemeClr val="tx1"/>
                </a:solidFill>
              </a:rPr>
              <a:t>6 negotiators</a:t>
            </a:r>
          </a:p>
          <a:p>
            <a:r>
              <a:rPr lang="en-US" dirty="0">
                <a:solidFill>
                  <a:schemeClr val="tx1"/>
                </a:solidFill>
              </a:rPr>
              <a:t>Key roles</a:t>
            </a:r>
          </a:p>
          <a:p>
            <a:pPr lvl="1"/>
            <a:r>
              <a:rPr lang="en-US" dirty="0">
                <a:solidFill>
                  <a:schemeClr val="tx1"/>
                </a:solidFill>
              </a:rPr>
              <a:t>Collective bargaining including administration of contract</a:t>
            </a:r>
          </a:p>
          <a:p>
            <a:pPr lvl="1"/>
            <a:r>
              <a:rPr lang="en-US" dirty="0">
                <a:solidFill>
                  <a:schemeClr val="tx1"/>
                </a:solidFill>
              </a:rPr>
              <a:t>Grievance and arbitration administration </a:t>
            </a:r>
          </a:p>
          <a:p>
            <a:pPr lvl="1"/>
            <a:r>
              <a:rPr lang="en-US" dirty="0">
                <a:solidFill>
                  <a:schemeClr val="tx1"/>
                </a:solidFill>
              </a:rPr>
              <a:t>Strategic advising and training</a:t>
            </a:r>
          </a:p>
          <a:p>
            <a:pPr lvl="1"/>
            <a:r>
              <a:rPr lang="en-US" dirty="0">
                <a:solidFill>
                  <a:schemeClr val="tx1"/>
                </a:solidFill>
              </a:rPr>
              <a:t>Contract interpretation</a:t>
            </a:r>
          </a:p>
          <a:p>
            <a:endParaRPr lang="en-US" dirty="0">
              <a:solidFill>
                <a:schemeClr val="tx1"/>
              </a:solidFill>
            </a:endParaRPr>
          </a:p>
        </p:txBody>
      </p:sp>
      <p:sp>
        <p:nvSpPr>
          <p:cNvPr id="10" name="Title 9"/>
          <p:cNvSpPr>
            <a:spLocks noGrp="1"/>
          </p:cNvSpPr>
          <p:nvPr>
            <p:ph type="title"/>
          </p:nvPr>
        </p:nvSpPr>
        <p:spPr/>
        <p:txBody>
          <a:bodyPr/>
          <a:lstStyle/>
          <a:p>
            <a:r>
              <a:rPr lang="en-US" dirty="0"/>
              <a:t>Labor Relations</a:t>
            </a:r>
          </a:p>
        </p:txBody>
      </p:sp>
      <p:graphicFrame>
        <p:nvGraphicFramePr>
          <p:cNvPr id="7" name="Content Placeholder 7"/>
          <p:cNvGraphicFramePr>
            <a:graphicFrameLocks/>
          </p:cNvGraphicFramePr>
          <p:nvPr>
            <p:extLst>
              <p:ext uri="{D42A27DB-BD31-4B8C-83A1-F6EECF244321}">
                <p14:modId xmlns:p14="http://schemas.microsoft.com/office/powerpoint/2010/main" val="4107344502"/>
              </p:ext>
            </p:extLst>
          </p:nvPr>
        </p:nvGraphicFramePr>
        <p:xfrm>
          <a:off x="4599710" y="1814946"/>
          <a:ext cx="4256710" cy="38814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16909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257524" y="1603086"/>
            <a:ext cx="8196210" cy="3503752"/>
          </a:xfrm>
        </p:spPr>
        <p:txBody>
          <a:bodyPr/>
          <a:lstStyle/>
          <a:p>
            <a:endParaRPr lang="en-US" sz="2700" dirty="0"/>
          </a:p>
          <a:p>
            <a:r>
              <a:rPr lang="en-US" dirty="0"/>
              <a:t>The Union and Employer negotiate terms and conditions of employment – Collective Bargaining Agreement (CBA). </a:t>
            </a:r>
          </a:p>
          <a:p>
            <a:endParaRPr lang="en-US" dirty="0"/>
          </a:p>
          <a:p>
            <a:r>
              <a:rPr lang="en-US" dirty="0"/>
              <a:t>The union acts as the employees’ representative in issues with the employer.</a:t>
            </a:r>
          </a:p>
          <a:p>
            <a:endParaRPr lang="en-US" dirty="0"/>
          </a:p>
        </p:txBody>
      </p:sp>
      <p:sp>
        <p:nvSpPr>
          <p:cNvPr id="7" name="Title 6"/>
          <p:cNvSpPr>
            <a:spLocks noGrp="1"/>
          </p:cNvSpPr>
          <p:nvPr>
            <p:ph type="title"/>
          </p:nvPr>
        </p:nvSpPr>
        <p:spPr/>
        <p:txBody>
          <a:bodyPr/>
          <a:lstStyle/>
          <a:p>
            <a:r>
              <a:rPr lang="en-US" dirty="0">
                <a:solidFill>
                  <a:schemeClr val="tx2"/>
                </a:solidFill>
              </a:rPr>
              <a:t>What it Means for Employees to be Represented</a:t>
            </a:r>
            <a:endParaRPr lang="en-US" dirty="0"/>
          </a:p>
        </p:txBody>
      </p:sp>
    </p:spTree>
    <p:extLst>
      <p:ext uri="{BB962C8B-B14F-4D97-AF65-F5344CB8AC3E}">
        <p14:creationId xmlns:p14="http://schemas.microsoft.com/office/powerpoint/2010/main" val="2999121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450083" y="1710639"/>
            <a:ext cx="8406335" cy="2611979"/>
          </a:xfrm>
        </p:spPr>
        <p:txBody>
          <a:bodyPr/>
          <a:lstStyle/>
          <a:p>
            <a:r>
              <a:rPr lang="en-US" dirty="0"/>
              <a:t>The secret to managing in a Union environment... </a:t>
            </a:r>
          </a:p>
          <a:p>
            <a:pPr marL="685800" lvl="1" indent="-385763"/>
            <a:r>
              <a:rPr lang="en-US" dirty="0"/>
              <a:t>Identify how you would communicate, build trust, and maintain relationships with people in normal life.</a:t>
            </a:r>
          </a:p>
          <a:p>
            <a:pPr marL="685800" lvl="1" indent="-385763"/>
            <a:r>
              <a:rPr lang="en-US" dirty="0"/>
              <a:t>DO </a:t>
            </a:r>
            <a:r>
              <a:rPr lang="en-US" u="sng" dirty="0"/>
              <a:t>THAT!</a:t>
            </a:r>
            <a:endParaRPr lang="en-US" dirty="0"/>
          </a:p>
          <a:p>
            <a:pPr marL="685800" lvl="1" indent="-385763"/>
            <a:r>
              <a:rPr lang="en-US" dirty="0"/>
              <a:t>BTW, there is no secret...</a:t>
            </a:r>
          </a:p>
        </p:txBody>
      </p:sp>
      <p:sp>
        <p:nvSpPr>
          <p:cNvPr id="7" name="Title 6"/>
          <p:cNvSpPr>
            <a:spLocks noGrp="1"/>
          </p:cNvSpPr>
          <p:nvPr>
            <p:ph type="title"/>
          </p:nvPr>
        </p:nvSpPr>
        <p:spPr/>
        <p:txBody>
          <a:bodyPr/>
          <a:lstStyle/>
          <a:p>
            <a:r>
              <a:rPr lang="en-US" dirty="0"/>
              <a:t>Managing in a Union Environment</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5905" y="4132949"/>
            <a:ext cx="2790499" cy="1993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2892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fontAlgn="base"/>
            <a:r>
              <a:rPr lang="en-US" b="0" dirty="0"/>
              <a:t>Knowing if your staff are represented by a Union. ​</a:t>
            </a:r>
          </a:p>
          <a:p>
            <a:pPr fontAlgn="base"/>
            <a:endParaRPr lang="en-US" sz="1200" b="0" dirty="0"/>
          </a:p>
          <a:p>
            <a:pPr fontAlgn="base"/>
            <a:r>
              <a:rPr lang="en-US" b="0" dirty="0"/>
              <a:t>Familiarizing yourself with the relevant Collective Bargaining Agreement/s​.</a:t>
            </a:r>
          </a:p>
          <a:p>
            <a:pPr fontAlgn="base"/>
            <a:endParaRPr lang="en-US" sz="1200" b="0" dirty="0"/>
          </a:p>
          <a:p>
            <a:pPr fontAlgn="base"/>
            <a:r>
              <a:rPr lang="en-US" b="0" dirty="0"/>
              <a:t>Understanding employees' rights under their Collective Bargaining Agreement/s.​</a:t>
            </a:r>
          </a:p>
          <a:p>
            <a:pPr fontAlgn="base"/>
            <a:endParaRPr lang="en-US" sz="1200" b="0" dirty="0"/>
          </a:p>
          <a:p>
            <a:pPr fontAlgn="base"/>
            <a:r>
              <a:rPr lang="en-US" b="0" dirty="0"/>
              <a:t>Working with your HRC or Labor Relations whenever there is a proposed change to an employee's </a:t>
            </a:r>
            <a:r>
              <a:rPr lang="en-US" dirty="0"/>
              <a:t>wages, hours, or working conditions.</a:t>
            </a:r>
          </a:p>
          <a:p>
            <a:endParaRPr lang="en-US" dirty="0"/>
          </a:p>
        </p:txBody>
      </p:sp>
      <p:sp>
        <p:nvSpPr>
          <p:cNvPr id="4" name="Title 3"/>
          <p:cNvSpPr>
            <a:spLocks noGrp="1"/>
          </p:cNvSpPr>
          <p:nvPr>
            <p:ph type="title"/>
          </p:nvPr>
        </p:nvSpPr>
        <p:spPr/>
        <p:txBody>
          <a:bodyPr/>
          <a:lstStyle/>
          <a:p>
            <a:r>
              <a:rPr lang="en-US" dirty="0"/>
              <a:t>Managers are responsible for:</a:t>
            </a:r>
          </a:p>
        </p:txBody>
      </p:sp>
    </p:spTree>
    <p:extLst>
      <p:ext uri="{BB962C8B-B14F-4D97-AF65-F5344CB8AC3E}">
        <p14:creationId xmlns:p14="http://schemas.microsoft.com/office/powerpoint/2010/main" val="3238639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a:spLocks noGrp="1"/>
          </p:cNvSpPr>
          <p:nvPr>
            <p:ph type="body" sz="quarter" idx="11"/>
          </p:nvPr>
        </p:nvSpPr>
        <p:spPr/>
        <p:txBody>
          <a:bodyPr>
            <a:normAutofit/>
          </a:bodyPr>
          <a:lstStyle/>
          <a:p>
            <a:r>
              <a:rPr lang="en-US" dirty="0"/>
              <a:t>To promote the continued improvement of the relationship between public employers and their employees.</a:t>
            </a:r>
          </a:p>
          <a:p>
            <a:r>
              <a:rPr lang="en-US" dirty="0"/>
              <a:t>Labor laws are aimed at protecting the process of communication between labor and management, rather than at prescribing particular results. </a:t>
            </a:r>
          </a:p>
          <a:p>
            <a:r>
              <a:rPr lang="en-US" dirty="0"/>
              <a:t>Governed by RCW 41.56.010</a:t>
            </a:r>
          </a:p>
          <a:p>
            <a:pPr marL="0" indent="0">
              <a:buNone/>
            </a:pPr>
            <a:r>
              <a:rPr lang="en-US" dirty="0"/>
              <a:t>	and 41.80.005.</a:t>
            </a:r>
          </a:p>
          <a:p>
            <a:pPr marL="0" indent="0">
              <a:buNone/>
            </a:pPr>
            <a:endParaRPr lang="en-US" dirty="0">
              <a:solidFill>
                <a:schemeClr val="tx1"/>
              </a:solidFill>
            </a:endParaRPr>
          </a:p>
        </p:txBody>
      </p:sp>
      <p:sp>
        <p:nvSpPr>
          <p:cNvPr id="10" name="Title 9"/>
          <p:cNvSpPr>
            <a:spLocks noGrp="1"/>
          </p:cNvSpPr>
          <p:nvPr>
            <p:ph type="title"/>
          </p:nvPr>
        </p:nvSpPr>
        <p:spPr/>
        <p:txBody>
          <a:bodyPr/>
          <a:lstStyle/>
          <a:p>
            <a:r>
              <a:rPr lang="en-US" dirty="0"/>
              <a:t>Why Collective Bargaining?</a:t>
            </a:r>
          </a:p>
        </p:txBody>
      </p:sp>
      <p:pic>
        <p:nvPicPr>
          <p:cNvPr id="9" name="Picture 2" descr="C:\Users\matthew.greer.SSV\AppData\Local\Microsoft\Windows\Temporary Internet Files\Content.IE5\KI4HFZUW\Saludo_203D_800[1].jpg"/>
          <p:cNvPicPr>
            <a:picLocks noChangeAspect="1" noChangeArrowheads="1"/>
          </p:cNvPicPr>
          <p:nvPr/>
        </p:nvPicPr>
        <p:blipFill>
          <a:blip r:embed="rId2" cstate="print"/>
          <a:srcRect/>
          <a:stretch>
            <a:fillRect/>
          </a:stretch>
        </p:blipFill>
        <p:spPr bwMode="auto">
          <a:xfrm>
            <a:off x="4572000" y="4792766"/>
            <a:ext cx="2309942" cy="1732456"/>
          </a:xfrm>
          <a:prstGeom prst="rect">
            <a:avLst/>
          </a:prstGeom>
          <a:noFill/>
        </p:spPr>
      </p:pic>
    </p:spTree>
    <p:extLst>
      <p:ext uri="{BB962C8B-B14F-4D97-AF65-F5344CB8AC3E}">
        <p14:creationId xmlns:p14="http://schemas.microsoft.com/office/powerpoint/2010/main" val="3819347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pPr>
              <a:buNone/>
            </a:pPr>
            <a:r>
              <a:rPr lang="en-US" dirty="0">
                <a:solidFill>
                  <a:schemeClr val="tx2"/>
                </a:solidFill>
              </a:rPr>
              <a:t>Key elements:</a:t>
            </a:r>
          </a:p>
          <a:p>
            <a:pPr lvl="1">
              <a:buFont typeface="Wingdings" pitchFamily="2" charset="2"/>
              <a:buChar char="§"/>
            </a:pPr>
            <a:r>
              <a:rPr lang="en-US" sz="2400" b="0" dirty="0">
                <a:solidFill>
                  <a:schemeClr val="tx2"/>
                </a:solidFill>
              </a:rPr>
              <a:t>Mutual obligation. </a:t>
            </a:r>
          </a:p>
          <a:p>
            <a:pPr lvl="1">
              <a:buFont typeface="Wingdings" pitchFamily="2" charset="2"/>
              <a:buChar char="§"/>
            </a:pPr>
            <a:r>
              <a:rPr lang="en-US" sz="2400" b="0" dirty="0">
                <a:solidFill>
                  <a:schemeClr val="tx2"/>
                </a:solidFill>
              </a:rPr>
              <a:t>Meet at reasonable times as needed.</a:t>
            </a:r>
          </a:p>
          <a:p>
            <a:pPr lvl="1">
              <a:buFont typeface="Wingdings" pitchFamily="2" charset="2"/>
              <a:buChar char="§"/>
            </a:pPr>
            <a:r>
              <a:rPr lang="en-US" sz="2400" b="0" dirty="0">
                <a:solidFill>
                  <a:schemeClr val="tx2"/>
                </a:solidFill>
              </a:rPr>
              <a:t>Confer and negotiate in </a:t>
            </a:r>
            <a:r>
              <a:rPr lang="en-US" sz="2400" b="0" u="sng" dirty="0">
                <a:solidFill>
                  <a:schemeClr val="tx2"/>
                </a:solidFill>
              </a:rPr>
              <a:t>good faith</a:t>
            </a:r>
            <a:r>
              <a:rPr lang="en-US" sz="2400" b="0" dirty="0">
                <a:solidFill>
                  <a:schemeClr val="tx2"/>
                </a:solidFill>
              </a:rPr>
              <a:t> – this is critical!</a:t>
            </a:r>
          </a:p>
          <a:p>
            <a:pPr lvl="1">
              <a:buFont typeface="Wingdings" pitchFamily="2" charset="2"/>
              <a:buChar char="§"/>
            </a:pPr>
            <a:r>
              <a:rPr lang="en-US" sz="2400" b="0" dirty="0">
                <a:solidFill>
                  <a:schemeClr val="tx2"/>
                </a:solidFill>
              </a:rPr>
              <a:t>Execute written agreement re: mandatory subjects of bargaining (wages, hours, and working conditions), grievance procedures, etc.</a:t>
            </a:r>
          </a:p>
          <a:p>
            <a:pPr lvl="1">
              <a:buFont typeface="Wingdings" pitchFamily="2" charset="2"/>
              <a:buChar char="§"/>
            </a:pPr>
            <a:r>
              <a:rPr lang="en-US" sz="2400" b="0" dirty="0">
                <a:solidFill>
                  <a:schemeClr val="tx2"/>
                </a:solidFill>
              </a:rPr>
              <a:t>Not compelled to agree or make concessions. </a:t>
            </a:r>
          </a:p>
          <a:p>
            <a:endParaRPr lang="en-US" dirty="0"/>
          </a:p>
        </p:txBody>
      </p:sp>
      <p:sp>
        <p:nvSpPr>
          <p:cNvPr id="3" name="Text Placeholder 2"/>
          <p:cNvSpPr>
            <a:spLocks noGrp="1"/>
          </p:cNvSpPr>
          <p:nvPr>
            <p:ph type="body" sz="quarter" idx="12"/>
          </p:nvPr>
        </p:nvSpPr>
        <p:spPr/>
        <p:txBody>
          <a:bodyPr/>
          <a:lstStyle/>
          <a:p>
            <a:r>
              <a:rPr lang="en-US" b="1" dirty="0">
                <a:latin typeface="Open Sans" panose="020B0606030504020204" pitchFamily="34" charset="0"/>
                <a:ea typeface="Open Sans" panose="020B0606030504020204" pitchFamily="34" charset="0"/>
                <a:cs typeface="Open Sans" panose="020B0606030504020204" pitchFamily="34" charset="0"/>
              </a:rPr>
              <a:t>A process, focused on communication.</a:t>
            </a:r>
          </a:p>
          <a:p>
            <a:endParaRPr lang="en-US" dirty="0"/>
          </a:p>
        </p:txBody>
      </p:sp>
      <p:sp>
        <p:nvSpPr>
          <p:cNvPr id="4" name="Title 3"/>
          <p:cNvSpPr>
            <a:spLocks noGrp="1"/>
          </p:cNvSpPr>
          <p:nvPr>
            <p:ph type="title"/>
          </p:nvPr>
        </p:nvSpPr>
        <p:spPr/>
        <p:txBody>
          <a:bodyPr/>
          <a:lstStyle/>
          <a:p>
            <a:r>
              <a:rPr lang="en-US" dirty="0"/>
              <a:t>What is Collective Bargaining?</a:t>
            </a:r>
          </a:p>
        </p:txBody>
      </p:sp>
    </p:spTree>
    <p:extLst>
      <p:ext uri="{BB962C8B-B14F-4D97-AF65-F5344CB8AC3E}">
        <p14:creationId xmlns:p14="http://schemas.microsoft.com/office/powerpoint/2010/main" val="175948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p:txBody>
          <a:bodyPr/>
          <a:lstStyle/>
          <a:p>
            <a:r>
              <a:rPr lang="en-US" dirty="0"/>
              <a:t>Obligation extends beyond bargaining a CBA.</a:t>
            </a:r>
          </a:p>
          <a:p>
            <a:r>
              <a:rPr lang="en-US" dirty="0"/>
              <a:t>Engage in full and frank discussions.</a:t>
            </a:r>
          </a:p>
          <a:p>
            <a:r>
              <a:rPr lang="en-US" dirty="0"/>
              <a:t>Come to the table with honest and sincere desire to reach agreement.</a:t>
            </a:r>
          </a:p>
          <a:p>
            <a:r>
              <a:rPr lang="en-US" dirty="0"/>
              <a:t>Keep an open mind and demonstrate willingness to consider alternatives and keep an open mind to explore possible alternatives that address interests.</a:t>
            </a:r>
          </a:p>
          <a:p>
            <a:r>
              <a:rPr lang="en-US" dirty="0"/>
              <a:t>Do not take inflexible positions.</a:t>
            </a:r>
          </a:p>
          <a:p>
            <a:endParaRPr lang="en-US" dirty="0"/>
          </a:p>
          <a:p>
            <a:endParaRPr lang="en-US" sz="2100" dirty="0"/>
          </a:p>
          <a:p>
            <a:endParaRPr lang="en-US" sz="2400" dirty="0"/>
          </a:p>
          <a:p>
            <a:pPr lvl="2">
              <a:buFont typeface="Courier New" panose="02070309020205020404" pitchFamily="49" charset="0"/>
              <a:buChar char="o"/>
            </a:pPr>
            <a:endParaRPr lang="en-US" sz="2400" dirty="0"/>
          </a:p>
          <a:p>
            <a:pPr lvl="2">
              <a:buFont typeface="Courier New" panose="02070309020205020404" pitchFamily="49" charset="0"/>
              <a:buChar char="o"/>
            </a:pPr>
            <a:endParaRPr lang="en-US" sz="2400"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endParaRPr lang="en-US" dirty="0"/>
          </a:p>
        </p:txBody>
      </p:sp>
      <p:sp>
        <p:nvSpPr>
          <p:cNvPr id="7" name="Title 6"/>
          <p:cNvSpPr>
            <a:spLocks noGrp="1"/>
          </p:cNvSpPr>
          <p:nvPr>
            <p:ph type="title"/>
          </p:nvPr>
        </p:nvSpPr>
        <p:spPr/>
        <p:txBody>
          <a:bodyPr/>
          <a:lstStyle/>
          <a:p>
            <a:r>
              <a:rPr lang="en-US" dirty="0">
                <a:solidFill>
                  <a:schemeClr val="tx2"/>
                </a:solidFill>
              </a:rPr>
              <a:t>Good Faith?</a:t>
            </a:r>
            <a:endParaRPr lang="en-US" dirty="0"/>
          </a:p>
        </p:txBody>
      </p:sp>
      <p:pic>
        <p:nvPicPr>
          <p:cNvPr id="4" name="Picture 2" descr="Image result for open mind"/>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5426" b="28634"/>
          <a:stretch/>
        </p:blipFill>
        <p:spPr bwMode="auto">
          <a:xfrm>
            <a:off x="7148945" y="210671"/>
            <a:ext cx="1706570" cy="13136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298020"/>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4b2e83 1">
      <a:dk1>
        <a:srgbClr val="4B2E83"/>
      </a:dk1>
      <a:lt1>
        <a:srgbClr val="E8D3A2"/>
      </a:lt1>
      <a:dk2>
        <a:srgbClr val="4B2E83"/>
      </a:dk2>
      <a:lt2>
        <a:srgbClr val="FFFFFF"/>
      </a:lt2>
      <a:accent1>
        <a:srgbClr val="4B2E83"/>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3315</TotalTime>
  <Words>1338</Words>
  <Application>Microsoft Office PowerPoint</Application>
  <PresentationFormat>On-screen Show (4:3)</PresentationFormat>
  <Paragraphs>186</Paragraphs>
  <Slides>29</Slides>
  <Notes>0</Notes>
  <HiddenSlides>0</HiddenSlides>
  <MMClips>0</MMClips>
  <ScaleCrop>false</ScaleCrop>
  <HeadingPairs>
    <vt:vector size="6" baseType="variant">
      <vt:variant>
        <vt:lpstr>Fonts Used</vt:lpstr>
      </vt:variant>
      <vt:variant>
        <vt:i4>10</vt:i4>
      </vt:variant>
      <vt:variant>
        <vt:lpstr>Theme</vt:lpstr>
      </vt:variant>
      <vt:variant>
        <vt:i4>3</vt:i4>
      </vt:variant>
      <vt:variant>
        <vt:lpstr>Slide Titles</vt:lpstr>
      </vt:variant>
      <vt:variant>
        <vt:i4>29</vt:i4>
      </vt:variant>
    </vt:vector>
  </HeadingPairs>
  <TitlesOfParts>
    <vt:vector size="42" baseType="lpstr">
      <vt:lpstr>Arial</vt:lpstr>
      <vt:lpstr>Calibri</vt:lpstr>
      <vt:lpstr>Courier New</vt:lpstr>
      <vt:lpstr>Encode Sans Normal Black</vt:lpstr>
      <vt:lpstr>Franklin Gothic Demi Cond</vt:lpstr>
      <vt:lpstr>Lucida Grande</vt:lpstr>
      <vt:lpstr>Open Sans</vt:lpstr>
      <vt:lpstr>Open Sans Light</vt:lpstr>
      <vt:lpstr>Uni Sans Regular</vt:lpstr>
      <vt:lpstr>Wingdings</vt:lpstr>
      <vt:lpstr>Office Theme</vt:lpstr>
      <vt:lpstr>Custom Design</vt:lpstr>
      <vt:lpstr>1_Custom Design</vt:lpstr>
      <vt:lpstr>  LABOR RELATIONS 101: Collective Bargaining  Basics</vt:lpstr>
      <vt:lpstr>Objective</vt:lpstr>
      <vt:lpstr>Labor Relations</vt:lpstr>
      <vt:lpstr>What it Means for Employees to be Represented</vt:lpstr>
      <vt:lpstr>Managing in a Union Environment</vt:lpstr>
      <vt:lpstr>Managers are responsible for:</vt:lpstr>
      <vt:lpstr>Why Collective Bargaining?</vt:lpstr>
      <vt:lpstr>What is Collective Bargaining?</vt:lpstr>
      <vt:lpstr>Good Faith?</vt:lpstr>
      <vt:lpstr>ULPs and Grievances</vt:lpstr>
      <vt:lpstr>Grievances Are…</vt:lpstr>
      <vt:lpstr>ULPs</vt:lpstr>
      <vt:lpstr>Liability for ULPs</vt:lpstr>
      <vt:lpstr>Types of ULPs</vt:lpstr>
      <vt:lpstr>Interference</vt:lpstr>
      <vt:lpstr>Interference Examples</vt:lpstr>
      <vt:lpstr>Interference - Weingarten</vt:lpstr>
      <vt:lpstr>Discrimination</vt:lpstr>
      <vt:lpstr>Discrimination Examples</vt:lpstr>
      <vt:lpstr>Refusal to Bargain ULP’s - Unilateral Change</vt:lpstr>
      <vt:lpstr>Subjects of Bargaining</vt:lpstr>
      <vt:lpstr>Bargaining a Proposed Change</vt:lpstr>
      <vt:lpstr>Circumvention/Direct Dealing ULPs</vt:lpstr>
      <vt:lpstr>Information Request ULPs</vt:lpstr>
      <vt:lpstr>Information Request Examples</vt:lpstr>
      <vt:lpstr>Responses</vt:lpstr>
      <vt:lpstr>Contracting Out &amp; Skimming ULPs</vt:lpstr>
      <vt:lpstr>Ways to Prevent ULPs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Jade Hersch</cp:lastModifiedBy>
  <cp:revision>71</cp:revision>
  <cp:lastPrinted>2019-07-18T15:18:45Z</cp:lastPrinted>
  <dcterms:created xsi:type="dcterms:W3CDTF">2014-10-14T00:51:43Z</dcterms:created>
  <dcterms:modified xsi:type="dcterms:W3CDTF">2023-08-16T17:41:55Z</dcterms:modified>
</cp:coreProperties>
</file>