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50" r:id="rId2"/>
    <p:sldMasterId id="2147483652" r:id="rId3"/>
  </p:sldMasterIdLst>
  <p:sldIdLst>
    <p:sldId id="259" r:id="rId4"/>
    <p:sldId id="257" r:id="rId5"/>
    <p:sldId id="260" r:id="rId6"/>
    <p:sldId id="282" r:id="rId7"/>
    <p:sldId id="281" r:id="rId8"/>
    <p:sldId id="283" r:id="rId9"/>
    <p:sldId id="280"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88">
          <p15:clr>
            <a:srgbClr val="A4A3A4"/>
          </p15:clr>
        </p15:guide>
        <p15:guide id="2" pos="47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D3A2"/>
    <a:srgbClr val="E8E3D3"/>
    <a:srgbClr val="4B2E8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46" autoAdjust="0"/>
    <p:restoredTop sz="94660"/>
  </p:normalViewPr>
  <p:slideViewPr>
    <p:cSldViewPr snapToGrid="0" snapToObjects="1" showGuides="1">
      <p:cViewPr varScale="1">
        <p:scale>
          <a:sx n="84" d="100"/>
          <a:sy n="84" d="100"/>
        </p:scale>
        <p:origin x="1332" y="84"/>
      </p:cViewPr>
      <p:guideLst>
        <p:guide orient="horz" pos="2488"/>
        <p:guide pos="47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emf"/><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6.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671757" y="939146"/>
            <a:ext cx="6972300" cy="2871103"/>
          </a:xfrm>
          <a:prstGeom prst="rect">
            <a:avLst/>
          </a:prstGeom>
          <a:ln>
            <a:noFill/>
          </a:ln>
        </p:spPr>
        <p:txBody>
          <a:bodyPr anchor="b">
            <a:normAutofit/>
          </a:bodyPr>
          <a:lstStyle>
            <a:lvl1pPr marL="0" indent="0">
              <a:lnSpc>
                <a:spcPct val="100000"/>
              </a:lnSpc>
              <a:buNone/>
              <a:defRPr sz="5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2" name="Picture 1"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3" name="Picture 2"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4" name="Picture 3" descr="Bar_RtAngle_HEX.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92039" y="3947767"/>
            <a:ext cx="2451418" cy="124509"/>
          </a:xfrm>
          <a:prstGeom prst="rect">
            <a:avLst/>
          </a:prstGeom>
        </p:spPr>
      </p:pic>
    </p:spTree>
    <p:extLst>
      <p:ext uri="{BB962C8B-B14F-4D97-AF65-F5344CB8AC3E}">
        <p14:creationId xmlns:p14="http://schemas.microsoft.com/office/powerpoint/2010/main" val="2390259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6"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LIGHT, 24 PT.)</a:t>
            </a:r>
          </a:p>
        </p:txBody>
      </p:sp>
      <p:pic>
        <p:nvPicPr>
          <p:cNvPr id="9" name="Picture 8"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0728726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196210"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9" name="Picture 8"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7" name="Picture 6"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14502204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999999"/>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7" name="Picture 6"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63105" y="6487457"/>
            <a:ext cx="2425295" cy="163374"/>
          </a:xfrm>
          <a:prstGeom prst="rect">
            <a:avLst/>
          </a:prstGeom>
        </p:spPr>
      </p:pic>
      <p:pic>
        <p:nvPicPr>
          <p:cNvPr id="6" name="Picture 5"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489552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71757" y="2320239"/>
            <a:ext cx="8197114" cy="3810086"/>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4B2E83"/>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24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8181435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4B2E83"/>
                </a:solidFill>
                <a:latin typeface="Open Sans"/>
                <a:cs typeface="Open Sans"/>
              </a:defRPr>
            </a:lvl1pPr>
            <a:lvl2pPr>
              <a:defRPr sz="2000" b="1" i="0" baseline="0">
                <a:solidFill>
                  <a:srgbClr val="4B2E83"/>
                </a:solidFill>
                <a:latin typeface="Open Sans"/>
                <a:cs typeface="Open Sans"/>
              </a:defRPr>
            </a:lvl2pPr>
            <a:lvl3pPr marL="1143000" indent="-228600">
              <a:buSzPct val="100000"/>
              <a:buFont typeface="Lucida Grande"/>
              <a:buChar char="&gt;"/>
              <a:defRPr sz="1800" b="1" i="0" baseline="0">
                <a:solidFill>
                  <a:srgbClr val="4B2E83"/>
                </a:solidFill>
                <a:latin typeface="Open Sans"/>
                <a:cs typeface="Open Sans"/>
              </a:defRPr>
            </a:lvl3pPr>
            <a:lvl4pPr>
              <a:defRPr sz="1600" b="1" i="0" baseline="0">
                <a:solidFill>
                  <a:srgbClr val="4B2E83"/>
                </a:solidFill>
                <a:latin typeface="Open Sans"/>
                <a:cs typeface="Open Sans"/>
              </a:defRPr>
            </a:lvl4pPr>
            <a:lvl5pPr marL="2057400" indent="-228600">
              <a:buFont typeface="Lucida Grande"/>
              <a:buChar char="&gt;"/>
              <a:defRPr sz="1400" b="1" i="0" baseline="0">
                <a:solidFill>
                  <a:srgbClr val="4B2E83"/>
                </a:solidFill>
                <a:latin typeface="Open Sans"/>
                <a:cs typeface="Open Sans"/>
              </a:defRPr>
            </a:lvl5pPr>
          </a:lstStyle>
          <a:p>
            <a:pPr lvl="0"/>
            <a:r>
              <a:rPr lang="en-US" dirty="0"/>
              <a:t>Bulleted 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pic>
        <p:nvPicPr>
          <p:cNvPr id="11" name="Picture 10" descr="Wordmark_center_Purple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382155" y="6487457"/>
            <a:ext cx="2425295" cy="163374"/>
          </a:xfrm>
          <a:prstGeom prst="rect">
            <a:avLst/>
          </a:prstGeom>
        </p:spPr>
      </p:pic>
      <p:pic>
        <p:nvPicPr>
          <p:cNvPr id="12" name="Picture 11"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178592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er + Graphic">
    <p:spTree>
      <p:nvGrpSpPr>
        <p:cNvPr id="1" name=""/>
        <p:cNvGrpSpPr/>
        <p:nvPr/>
      </p:nvGrpSpPr>
      <p:grpSpPr>
        <a:xfrm>
          <a:off x="0" y="0"/>
          <a:ext cx="0" cy="0"/>
          <a:chOff x="0" y="0"/>
          <a:chExt cx="0" cy="0"/>
        </a:xfrm>
      </p:grpSpPr>
      <p:sp>
        <p:nvSpPr>
          <p:cNvPr id="12" name="Chart Placeholder 11"/>
          <p:cNvSpPr>
            <a:spLocks noGrp="1"/>
          </p:cNvSpPr>
          <p:nvPr>
            <p:ph type="chart" sz="quarter" idx="12" hasCustomPrompt="1"/>
          </p:nvPr>
        </p:nvSpPr>
        <p:spPr>
          <a:xfrm>
            <a:off x="671757" y="1736725"/>
            <a:ext cx="8184662" cy="4432300"/>
          </a:xfrm>
          <a:prstGeom prst="rect">
            <a:avLst/>
          </a:prstGeom>
        </p:spPr>
        <p:txBody>
          <a:bodyPr>
            <a:normAutofit/>
          </a:bodyPr>
          <a:lstStyle>
            <a:lvl1pPr marL="0" indent="0">
              <a:buNone/>
              <a:defRPr sz="2400" b="0" i="1" baseline="0">
                <a:solidFill>
                  <a:srgbClr val="4B2E83"/>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10" name="Picture 9" descr="Bar_RtAng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1050" y="1402894"/>
            <a:ext cx="1371201" cy="69644"/>
          </a:xfrm>
          <a:prstGeom prst="rect">
            <a:avLst/>
          </a:prstGeom>
        </p:spPr>
      </p:pic>
    </p:spTree>
    <p:extLst>
      <p:ext uri="{BB962C8B-B14F-4D97-AF65-F5344CB8AC3E}">
        <p14:creationId xmlns:p14="http://schemas.microsoft.com/office/powerpoint/2010/main" val="32865472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pic>
        <p:nvPicPr>
          <p:cNvPr id="9" name="Picture 8"/>
          <p:cNvPicPr>
            <a:picLocks noChangeAspect="1"/>
          </p:cNvPicPr>
          <p:nvPr userDrawn="1"/>
        </p:nvPicPr>
        <p:blipFill>
          <a:blip r:embed="rId3"/>
          <a:stretch>
            <a:fillRect/>
          </a:stretch>
        </p:blipFill>
        <p:spPr>
          <a:xfrm>
            <a:off x="677334" y="6354234"/>
            <a:ext cx="2540000" cy="266700"/>
          </a:xfrm>
          <a:prstGeom prst="rect">
            <a:avLst/>
          </a:prstGeom>
        </p:spPr>
      </p:pic>
      <p:sp>
        <p:nvSpPr>
          <p:cNvPr id="6" name="Text Placeholder 5"/>
          <p:cNvSpPr>
            <a:spLocks noGrp="1"/>
          </p:cNvSpPr>
          <p:nvPr>
            <p:ph type="body" sz="quarter" idx="10" hasCustomPrompt="1"/>
          </p:nvPr>
        </p:nvSpPr>
        <p:spPr>
          <a:xfrm>
            <a:off x="671757" y="1179824"/>
            <a:ext cx="6972300" cy="2641756"/>
          </a:xfrm>
          <a:prstGeom prst="rect">
            <a:avLst/>
          </a:prstGeom>
        </p:spPr>
        <p:txBody>
          <a:bodyPr anchor="b">
            <a:normAutofit/>
          </a:bodyPr>
          <a:lstStyle>
            <a:lvl1pPr marL="0" indent="0">
              <a:lnSpc>
                <a:spcPct val="100000"/>
              </a:lnSpc>
              <a:buNone/>
              <a:defRPr sz="5000" b="0" i="0" baseline="0">
                <a:solidFill>
                  <a:schemeClr val="accent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2" name="Picture 1"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2373491258"/>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er + Subheader + Content">
    <p:spTree>
      <p:nvGrpSpPr>
        <p:cNvPr id="1" name=""/>
        <p:cNvGrpSpPr/>
        <p:nvPr/>
      </p:nvGrpSpPr>
      <p:grpSpPr>
        <a:xfrm>
          <a:off x="0" y="0"/>
          <a:ext cx="0" cy="0"/>
          <a:chOff x="0" y="0"/>
          <a:chExt cx="0" cy="0"/>
        </a:xfrm>
      </p:grpSpPr>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4" name="Text Placeholder 9"/>
          <p:cNvSpPr>
            <a:spLocks noGrp="1"/>
          </p:cNvSpPr>
          <p:nvPr>
            <p:ph type="body" sz="quarter" idx="11" hasCustomPrompt="1"/>
          </p:nvPr>
        </p:nvSpPr>
        <p:spPr>
          <a:xfrm>
            <a:off x="659305" y="2320239"/>
            <a:ext cx="8197114" cy="3810086"/>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Content here (Open Sans Bold, 24 pt.)</a:t>
            </a:r>
          </a:p>
          <a:p>
            <a:pPr lvl="1"/>
            <a:r>
              <a:rPr lang="en-US" dirty="0"/>
              <a:t>Second level (Open Sans Bold, 20)</a:t>
            </a:r>
          </a:p>
          <a:p>
            <a:pPr lvl="2"/>
            <a:r>
              <a:rPr lang="en-US" dirty="0"/>
              <a:t>Third level (Open Sans Bold, 18)</a:t>
            </a:r>
          </a:p>
          <a:p>
            <a:pPr lvl="3"/>
            <a:r>
              <a:rPr lang="en-US" dirty="0"/>
              <a:t>Fourth level (Open Sans Bold, 16)</a:t>
            </a:r>
          </a:p>
          <a:p>
            <a:pPr lvl="4"/>
            <a:r>
              <a:rPr lang="en-US" dirty="0"/>
              <a:t>Fifth level (Open Sans Bold, 14)</a:t>
            </a:r>
          </a:p>
        </p:txBody>
      </p:sp>
      <p:sp>
        <p:nvSpPr>
          <p:cNvPr id="5" name="Text Placeholder 5"/>
          <p:cNvSpPr>
            <a:spLocks noGrp="1"/>
          </p:cNvSpPr>
          <p:nvPr>
            <p:ph type="body" sz="quarter" idx="12" hasCustomPrompt="1"/>
          </p:nvPr>
        </p:nvSpPr>
        <p:spPr>
          <a:xfrm>
            <a:off x="671757" y="1730667"/>
            <a:ext cx="8184662" cy="411171"/>
          </a:xfrm>
          <a:prstGeom prst="rect">
            <a:avLst/>
          </a:prstGeom>
        </p:spPr>
        <p:txBody>
          <a:bodyPr>
            <a:noAutofit/>
          </a:bodyPr>
          <a:lstStyle>
            <a:lvl1pPr marL="0" indent="0">
              <a:lnSpc>
                <a:spcPct val="90000"/>
              </a:lnSpc>
              <a:buNone/>
              <a:defRPr sz="2400" b="0" i="0" baseline="0">
                <a:solidFill>
                  <a:srgbClr val="FFFFFF"/>
                </a:solidFill>
                <a:latin typeface="Uni Sans Regular"/>
                <a:cs typeface="Uni Sans Regular"/>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SUB-HEADER HERE (UNI SANS REGULAR	, 24 PT.)</a:t>
            </a:r>
          </a:p>
        </p:txBody>
      </p:sp>
      <p:pic>
        <p:nvPicPr>
          <p:cNvPr id="7" name="Picture 6"/>
          <p:cNvPicPr>
            <a:picLocks noChangeAspect="1"/>
          </p:cNvPicPr>
          <p:nvPr userDrawn="1"/>
        </p:nvPicPr>
        <p:blipFill>
          <a:blip r:embed="rId2"/>
          <a:stretch>
            <a:fillRect/>
          </a:stretch>
        </p:blipFill>
        <p:spPr>
          <a:xfrm>
            <a:off x="6248401" y="6354234"/>
            <a:ext cx="2540000" cy="266700"/>
          </a:xfrm>
          <a:prstGeom prst="rect">
            <a:avLst/>
          </a:prstGeom>
        </p:spPr>
      </p:pic>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27692405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er + Content">
    <p:bg>
      <p:bgPr>
        <a:solidFill>
          <a:srgbClr val="4B2E83"/>
        </a:solidFill>
        <a:effectLst/>
      </p:bgPr>
    </p:bg>
    <p:spTree>
      <p:nvGrpSpPr>
        <p:cNvPr id="1" name=""/>
        <p:cNvGrpSpPr/>
        <p:nvPr/>
      </p:nvGrpSpPr>
      <p:grpSpPr>
        <a:xfrm>
          <a:off x="0" y="0"/>
          <a:ext cx="0" cy="0"/>
          <a:chOff x="0" y="0"/>
          <a:chExt cx="0" cy="0"/>
        </a:xfrm>
      </p:grpSpPr>
      <p:pic>
        <p:nvPicPr>
          <p:cNvPr id="5" name="Picture 4" descr="UW_W Logo_White.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5815" y="5945854"/>
            <a:ext cx="1371600" cy="923544"/>
          </a:xfrm>
          <a:prstGeom prst="rect">
            <a:avLst/>
          </a:prstGeom>
        </p:spPr>
      </p:pic>
      <p:sp>
        <p:nvSpPr>
          <p:cNvPr id="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sp>
        <p:nvSpPr>
          <p:cNvPr id="6" name="Text Placeholder 9"/>
          <p:cNvSpPr>
            <a:spLocks noGrp="1"/>
          </p:cNvSpPr>
          <p:nvPr>
            <p:ph type="body" sz="quarter" idx="11" hasCustomPrompt="1"/>
          </p:nvPr>
        </p:nvSpPr>
        <p:spPr>
          <a:xfrm>
            <a:off x="659305" y="1736725"/>
            <a:ext cx="8076956" cy="4015497"/>
          </a:xfrm>
          <a:prstGeom prst="rect">
            <a:avLst/>
          </a:prstGeom>
        </p:spPr>
        <p:txBody>
          <a:bodyPr/>
          <a:lstStyle>
            <a:lvl1pPr marL="342900" indent="-342900">
              <a:buFont typeface="Lucida Grande"/>
              <a:buChar char="&gt;"/>
              <a:defRPr sz="2400" b="1" i="0" baseline="0">
                <a:solidFill>
                  <a:srgbClr val="FFFFFF"/>
                </a:solidFill>
                <a:latin typeface="Open Sans"/>
                <a:cs typeface="Open Sans"/>
              </a:defRPr>
            </a:lvl1pPr>
            <a:lvl2pPr>
              <a:defRPr sz="2000" b="1" i="0" baseline="0">
                <a:solidFill>
                  <a:srgbClr val="FFFFFF"/>
                </a:solidFill>
                <a:latin typeface="Open Sans"/>
                <a:cs typeface="Open Sans"/>
              </a:defRPr>
            </a:lvl2pPr>
            <a:lvl3pPr marL="1143000" indent="-228600">
              <a:buSzPct val="100000"/>
              <a:buFont typeface="Lucida Grande"/>
              <a:buChar char="&gt;"/>
              <a:defRPr sz="1800" b="1" i="0" baseline="0">
                <a:solidFill>
                  <a:srgbClr val="FFFFFF"/>
                </a:solidFill>
                <a:latin typeface="Open Sans"/>
                <a:cs typeface="Open Sans"/>
              </a:defRPr>
            </a:lvl3pPr>
            <a:lvl4pPr>
              <a:defRPr sz="1600" b="1" i="0" baseline="0">
                <a:solidFill>
                  <a:srgbClr val="FFFFFF"/>
                </a:solidFill>
                <a:latin typeface="Open Sans"/>
                <a:cs typeface="Open Sans"/>
              </a:defRPr>
            </a:lvl4pPr>
            <a:lvl5pPr marL="2057400" indent="-228600">
              <a:buFont typeface="Lucida Grande"/>
              <a:buChar char="&gt;"/>
              <a:defRPr sz="1400" b="1" i="0" baseline="0">
                <a:solidFill>
                  <a:srgbClr val="FFFFFF"/>
                </a:solidFill>
                <a:latin typeface="Open Sans"/>
                <a:cs typeface="Open Sans"/>
              </a:defRPr>
            </a:lvl5pPr>
          </a:lstStyle>
          <a:p>
            <a:pPr lvl="0"/>
            <a:r>
              <a:rPr lang="en-US" dirty="0"/>
              <a:t>Bulleted content here (Open Sans Light, 24 pt.)</a:t>
            </a:r>
          </a:p>
          <a:p>
            <a:pPr lvl="1"/>
            <a:r>
              <a:rPr lang="en-US" dirty="0"/>
              <a:t>Second level (Open Sans Light, 20)</a:t>
            </a:r>
          </a:p>
          <a:p>
            <a:pPr lvl="2"/>
            <a:r>
              <a:rPr lang="en-US" dirty="0"/>
              <a:t>Third level (Open Sans Light, 18)</a:t>
            </a:r>
          </a:p>
          <a:p>
            <a:pPr lvl="3"/>
            <a:r>
              <a:rPr lang="en-US" dirty="0"/>
              <a:t>Fourth level (Open Sans Light, 16)</a:t>
            </a:r>
          </a:p>
          <a:p>
            <a:pPr lvl="4"/>
            <a:r>
              <a:rPr lang="en-US" dirty="0"/>
              <a:t>Fifth level (Open Sans Light, 14)</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236337975"/>
      </p:ext>
    </p:extLst>
  </p:cSld>
  <p:clrMapOvr>
    <a:overrideClrMapping bg1="dk1" tx1="lt1" bg2="dk2" tx2="lt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Header + Graphic">
    <p:bg>
      <p:bgPr>
        <a:solidFill>
          <a:srgbClr val="4B2E83"/>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stretch>
            <a:fillRect/>
          </a:stretch>
        </p:blipFill>
        <p:spPr>
          <a:xfrm>
            <a:off x="6248401" y="6354234"/>
            <a:ext cx="2540000" cy="266700"/>
          </a:xfrm>
          <a:prstGeom prst="rect">
            <a:avLst/>
          </a:prstGeom>
        </p:spPr>
      </p:pic>
      <p:sp>
        <p:nvSpPr>
          <p:cNvPr id="12" name="Chart Placeholder 11"/>
          <p:cNvSpPr>
            <a:spLocks noGrp="1"/>
          </p:cNvSpPr>
          <p:nvPr>
            <p:ph type="chart" sz="quarter" idx="12" hasCustomPrompt="1"/>
          </p:nvPr>
        </p:nvSpPr>
        <p:spPr>
          <a:xfrm>
            <a:off x="766763" y="1736725"/>
            <a:ext cx="8021637" cy="4432300"/>
          </a:xfrm>
          <a:prstGeom prst="rect">
            <a:avLst/>
          </a:prstGeom>
        </p:spPr>
        <p:txBody>
          <a:bodyPr>
            <a:normAutofit/>
          </a:bodyPr>
          <a:lstStyle>
            <a:lvl1pPr marL="0" indent="0">
              <a:buNone/>
              <a:defRPr sz="2400" b="0" i="1" baseline="0">
                <a:solidFill>
                  <a:srgbClr val="FFFFFF"/>
                </a:solidFill>
                <a:latin typeface="Open Sans Light"/>
                <a:cs typeface="Open Sans Light"/>
              </a:defRPr>
            </a:lvl1pPr>
          </a:lstStyle>
          <a:p>
            <a:r>
              <a:rPr lang="en-US" dirty="0"/>
              <a:t>Graphics can go here – </a:t>
            </a:r>
            <a:br>
              <a:rPr lang="en-US" dirty="0"/>
            </a:br>
            <a:r>
              <a:rPr lang="en-US" dirty="0"/>
              <a:t>replace this box with your image or chart</a:t>
            </a:r>
          </a:p>
        </p:txBody>
      </p:sp>
      <p:sp>
        <p:nvSpPr>
          <p:cNvPr id="13" name="Text Placeholder 5"/>
          <p:cNvSpPr>
            <a:spLocks noGrp="1"/>
          </p:cNvSpPr>
          <p:nvPr>
            <p:ph type="body" sz="quarter" idx="10" hasCustomPrompt="1"/>
          </p:nvPr>
        </p:nvSpPr>
        <p:spPr>
          <a:xfrm>
            <a:off x="671757" y="371510"/>
            <a:ext cx="8184662" cy="991998"/>
          </a:xfrm>
          <a:prstGeom prst="rect">
            <a:avLst/>
          </a:prstGeom>
        </p:spPr>
        <p:txBody>
          <a:bodyPr anchor="b">
            <a:normAutofit/>
          </a:bodyPr>
          <a:lstStyle>
            <a:lvl1pPr marL="0" indent="0">
              <a:lnSpc>
                <a:spcPct val="90000"/>
              </a:lnSpc>
              <a:buNone/>
              <a:defRPr sz="3000" b="0" i="0" baseline="0">
                <a:solidFill>
                  <a:srgbClr val="FFFFFF"/>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HEADER HERE </a:t>
            </a:r>
          </a:p>
          <a:p>
            <a:pPr lvl="0"/>
            <a:r>
              <a:rPr lang="en-US" dirty="0"/>
              <a:t>(ENCODE NORMAL BLACK, 30 PT.)</a:t>
            </a:r>
          </a:p>
        </p:txBody>
      </p:sp>
      <p:pic>
        <p:nvPicPr>
          <p:cNvPr id="8" name="Picture 7" descr="Bar_RtAngle_7502_RGB.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84225" y="1437805"/>
            <a:ext cx="1358184" cy="67050"/>
          </a:xfrm>
          <a:prstGeom prst="rect">
            <a:avLst/>
          </a:prstGeom>
        </p:spPr>
      </p:pic>
    </p:spTree>
    <p:extLst>
      <p:ext uri="{BB962C8B-B14F-4D97-AF65-F5344CB8AC3E}">
        <p14:creationId xmlns:p14="http://schemas.microsoft.com/office/powerpoint/2010/main" val="3828560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ext Placeholder 5"/>
          <p:cNvSpPr>
            <a:spLocks noGrp="1"/>
          </p:cNvSpPr>
          <p:nvPr>
            <p:ph type="body" sz="quarter" idx="10" hasCustomPrompt="1"/>
          </p:nvPr>
        </p:nvSpPr>
        <p:spPr>
          <a:xfrm>
            <a:off x="671757" y="1167124"/>
            <a:ext cx="6972300" cy="2641756"/>
          </a:xfrm>
          <a:prstGeom prst="rect">
            <a:avLst/>
          </a:prstGeom>
        </p:spPr>
        <p:txBody>
          <a:bodyPr anchor="b">
            <a:normAutofit/>
          </a:bodyPr>
          <a:lstStyle>
            <a:lvl1pPr marL="0" indent="0">
              <a:lnSpc>
                <a:spcPct val="100000"/>
              </a:lnSpc>
              <a:buNone/>
              <a:defRPr sz="5000" b="0" i="0" baseline="0">
                <a:solidFill>
                  <a:srgbClr val="4B2E83"/>
                </a:solidFill>
                <a:latin typeface="Encode Sans Normal Black"/>
                <a:cs typeface="Encode Sans Normal Black"/>
              </a:defRPr>
            </a:lvl1pPr>
            <a:lvl2pPr marL="457200" indent="0">
              <a:buNone/>
              <a:defRPr b="0" i="0">
                <a:solidFill>
                  <a:srgbClr val="E8D3A2"/>
                </a:solidFill>
                <a:latin typeface="Encode Sans Normal Black"/>
                <a:cs typeface="Encode Sans Normal Black"/>
              </a:defRPr>
            </a:lvl2pPr>
            <a:lvl3pPr marL="914400" indent="0">
              <a:buNone/>
              <a:defRPr b="0" i="0">
                <a:solidFill>
                  <a:srgbClr val="E8D3A2"/>
                </a:solidFill>
                <a:latin typeface="Encode Sans Normal Black"/>
                <a:cs typeface="Encode Sans Normal Black"/>
              </a:defRPr>
            </a:lvl3pPr>
            <a:lvl4pPr marL="1371600" indent="0">
              <a:buNone/>
              <a:defRPr b="0" i="0">
                <a:solidFill>
                  <a:srgbClr val="E8D3A2"/>
                </a:solidFill>
                <a:latin typeface="Encode Sans Normal Black"/>
                <a:cs typeface="Encode Sans Normal Black"/>
              </a:defRPr>
            </a:lvl4pPr>
            <a:lvl5pPr marL="1828800" indent="0">
              <a:buNone/>
              <a:defRPr b="0" i="0">
                <a:solidFill>
                  <a:srgbClr val="E8D3A2"/>
                </a:solidFill>
                <a:latin typeface="Encode Sans Normal Black"/>
                <a:cs typeface="Encode Sans Normal Black"/>
              </a:defRPr>
            </a:lvl5pPr>
          </a:lstStyle>
          <a:p>
            <a:pPr lvl="0"/>
            <a:r>
              <a:rPr lang="en-US" dirty="0"/>
              <a:t>TITLE HERE</a:t>
            </a:r>
          </a:p>
          <a:p>
            <a:pPr lvl="0"/>
            <a:r>
              <a:rPr lang="en-US" dirty="0"/>
              <a:t>ENCODE NORMAL</a:t>
            </a:r>
          </a:p>
          <a:p>
            <a:pPr lvl="0"/>
            <a:r>
              <a:rPr lang="en-US" dirty="0"/>
              <a:t>BLACK, 50 PT. </a:t>
            </a:r>
          </a:p>
        </p:txBody>
      </p:sp>
      <p:pic>
        <p:nvPicPr>
          <p:cNvPr id="8" name="Picture 7" descr="W Logo_Purple_2685_HEX.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48139" y="5949410"/>
            <a:ext cx="1371600" cy="923544"/>
          </a:xfrm>
          <a:prstGeom prst="rect">
            <a:avLst/>
          </a:prstGeom>
        </p:spPr>
      </p:pic>
      <p:pic>
        <p:nvPicPr>
          <p:cNvPr id="9" name="Picture 8" descr="Wordmark_center_Purple_HEX.png"/>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92039" y="6487457"/>
            <a:ext cx="2425295" cy="163374"/>
          </a:xfrm>
          <a:prstGeom prst="rect">
            <a:avLst/>
          </a:prstGeom>
        </p:spPr>
      </p:pic>
      <p:pic>
        <p:nvPicPr>
          <p:cNvPr id="6" name="Picture 5" descr="Bar_RtAngle_7502_RGB.png"/>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813587" y="4006085"/>
            <a:ext cx="2284303" cy="112770"/>
          </a:xfrm>
          <a:prstGeom prst="rect">
            <a:avLst/>
          </a:prstGeom>
        </p:spPr>
      </p:pic>
    </p:spTree>
    <p:extLst>
      <p:ext uri="{BB962C8B-B14F-4D97-AF65-F5344CB8AC3E}">
        <p14:creationId xmlns:p14="http://schemas.microsoft.com/office/powerpoint/2010/main" val="339719106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1.xml"/><Relationship Id="rId2" Type="http://schemas.openxmlformats.org/officeDocument/2006/relationships/slideLayout" Target="../slideLayouts/slideLayout10.xml"/><Relationship Id="rId1" Type="http://schemas.openxmlformats.org/officeDocument/2006/relationships/slideLayout" Target="../slideLayouts/slideLayout9.xml"/><Relationship Id="rId5" Type="http://schemas.openxmlformats.org/officeDocument/2006/relationships/theme" Target="../theme/theme3.xml"/><Relationship Id="rId4"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E8D3A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6496306"/>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B2E83"/>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03703096"/>
      </p:ext>
    </p:extLst>
  </p:cSld>
  <p:clrMap bg1="dk1" tx1="lt1" bg2="dk2" tx2="lt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68176"/>
      </p:ext>
    </p:extLst>
  </p:cSld>
  <p:clrMap bg1="lt1" tx1="dk1" bg2="lt2" tx2="dk2" accent1="accent1" accent2="accent2" accent3="accent3" accent4="accent4" accent5="accent5" accent6="accent6" hlink="hlink" folHlink="folHlink"/>
  <p:sldLayoutIdLst>
    <p:sldLayoutId id="2147483653" r:id="rId1"/>
    <p:sldLayoutId id="2147483663" r:id="rId2"/>
    <p:sldLayoutId id="2147483664" r:id="rId3"/>
    <p:sldLayoutId id="2147483665" r:id="rId4"/>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71757" y="1981173"/>
            <a:ext cx="6972300" cy="1717836"/>
          </a:xfrm>
        </p:spPr>
        <p:txBody>
          <a:bodyPr>
            <a:normAutofit fontScale="85000" lnSpcReduction="20000"/>
          </a:bodyPr>
          <a:lstStyle/>
          <a:p>
            <a:r>
              <a:rPr lang="en-US" dirty="0"/>
              <a:t>UWMC: Pre-Scheduled Voluntary Double Time Incentive Shifts </a:t>
            </a:r>
          </a:p>
        </p:txBody>
      </p:sp>
    </p:spTree>
    <p:extLst>
      <p:ext uri="{BB962C8B-B14F-4D97-AF65-F5344CB8AC3E}">
        <p14:creationId xmlns:p14="http://schemas.microsoft.com/office/powerpoint/2010/main" val="1913477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Critical Staffing</a:t>
            </a:r>
          </a:p>
        </p:txBody>
      </p:sp>
      <p:sp>
        <p:nvSpPr>
          <p:cNvPr id="3" name="Text Placeholder 2"/>
          <p:cNvSpPr>
            <a:spLocks noGrp="1"/>
          </p:cNvSpPr>
          <p:nvPr>
            <p:ph type="body" sz="quarter" idx="11"/>
          </p:nvPr>
        </p:nvSpPr>
        <p:spPr>
          <a:xfrm>
            <a:off x="671757" y="1734612"/>
            <a:ext cx="8197114" cy="3810086"/>
          </a:xfrm>
        </p:spPr>
        <p:txBody>
          <a:bodyPr/>
          <a:lstStyle/>
          <a:p>
            <a:r>
              <a:rPr lang="en-US" dirty="0"/>
              <a:t>Pre-scheduled voluntary double-time (DT) shifts can be offered </a:t>
            </a:r>
            <a:r>
              <a:rPr lang="en-US" u="sng" dirty="0"/>
              <a:t>for any classification </a:t>
            </a:r>
            <a:r>
              <a:rPr lang="en-US" dirty="0"/>
              <a:t>after the initial scheduled bid is incorporated and posted and the Employer has sent out notice for staff of the opportunity to sign up for an extra shift, including Nonpermanent and Intermittent. </a:t>
            </a:r>
          </a:p>
          <a:p>
            <a:r>
              <a:rPr lang="en-US" dirty="0"/>
              <a:t>Determination of critical staffing needs and the double-time shift incentive is at the sole discretion of the Employer.</a:t>
            </a:r>
          </a:p>
        </p:txBody>
      </p:sp>
    </p:spTree>
    <p:extLst>
      <p:ext uri="{BB962C8B-B14F-4D97-AF65-F5344CB8AC3E}">
        <p14:creationId xmlns:p14="http://schemas.microsoft.com/office/powerpoint/2010/main" val="1399137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FTE eligibility</a:t>
            </a:r>
          </a:p>
        </p:txBody>
      </p:sp>
      <p:sp>
        <p:nvSpPr>
          <p:cNvPr id="3" name="Text Placeholder 2"/>
          <p:cNvSpPr>
            <a:spLocks noGrp="1"/>
          </p:cNvSpPr>
          <p:nvPr>
            <p:ph type="body" sz="quarter" idx="11"/>
          </p:nvPr>
        </p:nvSpPr>
        <p:spPr/>
        <p:txBody>
          <a:bodyPr/>
          <a:lstStyle/>
          <a:p>
            <a:r>
              <a:rPr lang="en-US" dirty="0"/>
              <a:t>Permanent FTE employees will be eligible to volunteer for DT shifts when they are scheduled to meet their permanent FTE within the schedule period. </a:t>
            </a:r>
          </a:p>
          <a:p>
            <a:r>
              <a:rPr lang="en-US" dirty="0"/>
              <a:t>Their FTE is fulfilled by actual hours worked, pre-scheduled vacation, education, and accrued paid sick time off.</a:t>
            </a:r>
          </a:p>
          <a:p>
            <a:r>
              <a:rPr lang="en-US" dirty="0"/>
              <a:t>LWOP does </a:t>
            </a:r>
            <a:r>
              <a:rPr lang="en-US" u="sng" dirty="0"/>
              <a:t>not</a:t>
            </a:r>
            <a:r>
              <a:rPr lang="en-US" dirty="0"/>
              <a:t> count towards FTE for purposes of pre-scheduled DT eligibility.</a:t>
            </a:r>
          </a:p>
        </p:txBody>
      </p:sp>
    </p:spTree>
    <p:extLst>
      <p:ext uri="{BB962C8B-B14F-4D97-AF65-F5344CB8AC3E}">
        <p14:creationId xmlns:p14="http://schemas.microsoft.com/office/powerpoint/2010/main" val="2890978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Nonpermanent and Intermittent Eligibility</a:t>
            </a:r>
          </a:p>
        </p:txBody>
      </p:sp>
      <p:sp>
        <p:nvSpPr>
          <p:cNvPr id="3" name="Text Placeholder 2"/>
          <p:cNvSpPr>
            <a:spLocks noGrp="1"/>
          </p:cNvSpPr>
          <p:nvPr>
            <p:ph type="body" sz="quarter" idx="11"/>
          </p:nvPr>
        </p:nvSpPr>
        <p:spPr>
          <a:xfrm>
            <a:off x="659305" y="1661651"/>
            <a:ext cx="8197114" cy="4468673"/>
          </a:xfrm>
        </p:spPr>
        <p:txBody>
          <a:bodyPr/>
          <a:lstStyle/>
          <a:p>
            <a:r>
              <a:rPr lang="en-US" dirty="0"/>
              <a:t>WSNA &amp; SEIU 1199-HMC</a:t>
            </a:r>
          </a:p>
          <a:p>
            <a:pPr lvl="1"/>
            <a:r>
              <a:rPr lang="en-US" dirty="0"/>
              <a:t>Eligible once 36 hours are scheduled and worked in the week of the DT shift.</a:t>
            </a:r>
          </a:p>
          <a:p>
            <a:r>
              <a:rPr lang="en-US" dirty="0"/>
              <a:t>SEIU 925 &amp; WFSE</a:t>
            </a:r>
          </a:p>
          <a:p>
            <a:pPr lvl="1"/>
            <a:r>
              <a:rPr lang="en-US" dirty="0"/>
              <a:t>Eligible once 40 hours are scheduled and worked in the week of the DT shift.</a:t>
            </a:r>
          </a:p>
          <a:p>
            <a:r>
              <a:rPr lang="en-US" dirty="0"/>
              <a:t>SEIU 1199-NWH</a:t>
            </a:r>
          </a:p>
          <a:p>
            <a:pPr lvl="1"/>
            <a:r>
              <a:rPr lang="en-US" dirty="0"/>
              <a:t>Hospital Employees: Eligible once they provide availability for four shifts per four-week schedule.</a:t>
            </a:r>
          </a:p>
          <a:p>
            <a:pPr lvl="1"/>
            <a:r>
              <a:rPr lang="en-US" dirty="0"/>
              <a:t>Clinic Employees: Eligible once they have met their department commitment (as determined by the Employer).</a:t>
            </a:r>
          </a:p>
          <a:p>
            <a:pPr lvl="1"/>
            <a:endParaRPr lang="en-US" dirty="0"/>
          </a:p>
        </p:txBody>
      </p:sp>
    </p:spTree>
    <p:extLst>
      <p:ext uri="{BB962C8B-B14F-4D97-AF65-F5344CB8AC3E}">
        <p14:creationId xmlns:p14="http://schemas.microsoft.com/office/powerpoint/2010/main" val="2141728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Scheduling</a:t>
            </a:r>
          </a:p>
        </p:txBody>
      </p:sp>
      <p:sp>
        <p:nvSpPr>
          <p:cNvPr id="3" name="Text Placeholder 2"/>
          <p:cNvSpPr>
            <a:spLocks noGrp="1"/>
          </p:cNvSpPr>
          <p:nvPr>
            <p:ph type="body" sz="quarter" idx="11"/>
          </p:nvPr>
        </p:nvSpPr>
        <p:spPr>
          <a:xfrm>
            <a:off x="671757" y="1611322"/>
            <a:ext cx="8197114" cy="3810086"/>
          </a:xfrm>
        </p:spPr>
        <p:txBody>
          <a:bodyPr/>
          <a:lstStyle/>
          <a:p>
            <a:r>
              <a:rPr lang="en-US" dirty="0"/>
              <a:t>DT shifts are Extra Shifts and are not guaranteed, but once they are scheduled, they are expected to be worked unless it is determined they’re not needed.</a:t>
            </a:r>
          </a:p>
          <a:p>
            <a:r>
              <a:rPr lang="en-US" dirty="0"/>
              <a:t>Employees calling in sick on DT shifts will not receive sick pay.</a:t>
            </a:r>
          </a:p>
          <a:p>
            <a:r>
              <a:rPr lang="en-US" dirty="0"/>
              <a:t>Notification of absence is required at least 2 hours before the beginning of all shifts.</a:t>
            </a:r>
          </a:p>
          <a:p>
            <a:r>
              <a:rPr lang="en-US" dirty="0"/>
              <a:t>If the Employer fails to attempt to notify staff of cancellation 2 hours in advance of shift, the employee will be assigned to the unit for 2 hours.</a:t>
            </a:r>
          </a:p>
        </p:txBody>
      </p:sp>
    </p:spTree>
    <p:extLst>
      <p:ext uri="{BB962C8B-B14F-4D97-AF65-F5344CB8AC3E}">
        <p14:creationId xmlns:p14="http://schemas.microsoft.com/office/powerpoint/2010/main" val="3501021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DD312B65-ADFF-703B-5583-2B7E1EAE6209}"/>
              </a:ext>
            </a:extLst>
          </p:cNvPr>
          <p:cNvSpPr>
            <a:spLocks noGrp="1"/>
          </p:cNvSpPr>
          <p:nvPr>
            <p:ph type="body" sz="quarter" idx="10"/>
          </p:nvPr>
        </p:nvSpPr>
        <p:spPr/>
        <p:txBody>
          <a:bodyPr>
            <a:normAutofit/>
          </a:bodyPr>
          <a:lstStyle/>
          <a:p>
            <a:r>
              <a:rPr lang="en-US" dirty="0"/>
              <a:t>Commonly Asked Questions…</a:t>
            </a:r>
          </a:p>
        </p:txBody>
      </p:sp>
      <p:sp>
        <p:nvSpPr>
          <p:cNvPr id="3" name="Text Placeholder 2">
            <a:extLst>
              <a:ext uri="{FF2B5EF4-FFF2-40B4-BE49-F238E27FC236}">
                <a16:creationId xmlns:a16="http://schemas.microsoft.com/office/drawing/2014/main" id="{16DD1423-0C03-7991-45B5-453A5B9EB200}"/>
              </a:ext>
            </a:extLst>
          </p:cNvPr>
          <p:cNvSpPr>
            <a:spLocks noGrp="1"/>
          </p:cNvSpPr>
          <p:nvPr>
            <p:ph type="body" sz="quarter" idx="11"/>
          </p:nvPr>
        </p:nvSpPr>
        <p:spPr>
          <a:xfrm>
            <a:off x="659305" y="1681316"/>
            <a:ext cx="8197114" cy="4449009"/>
          </a:xfrm>
        </p:spPr>
        <p:txBody>
          <a:bodyPr/>
          <a:lstStyle/>
          <a:p>
            <a:r>
              <a:rPr lang="en-US" dirty="0"/>
              <a:t>Double time incentive replaces the previous lump sum incentive for WSNA and SEIU 925.</a:t>
            </a:r>
          </a:p>
          <a:p>
            <a:r>
              <a:rPr lang="en-US" dirty="0"/>
              <a:t>For WSNA-NW, the DT premium can be stacked with the $10/hour incentive premium.</a:t>
            </a:r>
          </a:p>
          <a:p>
            <a:r>
              <a:rPr lang="en-US" dirty="0"/>
              <a:t>Cannot stack DT premium on top of callback or standby premium.</a:t>
            </a:r>
          </a:p>
          <a:p>
            <a:r>
              <a:rPr lang="en-US" dirty="0"/>
              <a:t>Pre-scheduled DT shifts are </a:t>
            </a:r>
            <a:r>
              <a:rPr lang="en-US" u="sng" dirty="0"/>
              <a:t>extra shifts</a:t>
            </a:r>
            <a:r>
              <a:rPr lang="en-US" dirty="0"/>
              <a:t>, and premium should not be used to extend regular shifts.</a:t>
            </a:r>
          </a:p>
          <a:p>
            <a:r>
              <a:rPr lang="en-US" dirty="0"/>
              <a:t>Pre-scheduled DT shifts do not count towards FTE.</a:t>
            </a:r>
          </a:p>
          <a:p>
            <a:r>
              <a:rPr lang="en-US" dirty="0"/>
              <a:t>When scheduling a pre-scheduled DT shift, it must be a scheduled as a separate shift in Kronos.</a:t>
            </a:r>
          </a:p>
        </p:txBody>
      </p:sp>
    </p:spTree>
    <p:extLst>
      <p:ext uri="{BB962C8B-B14F-4D97-AF65-F5344CB8AC3E}">
        <p14:creationId xmlns:p14="http://schemas.microsoft.com/office/powerpoint/2010/main" val="203271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KRONOS IMPLEMENTATION</a:t>
            </a:r>
          </a:p>
        </p:txBody>
      </p:sp>
      <p:sp>
        <p:nvSpPr>
          <p:cNvPr id="3" name="Text Placeholder 2"/>
          <p:cNvSpPr>
            <a:spLocks noGrp="1"/>
          </p:cNvSpPr>
          <p:nvPr>
            <p:ph type="body" sz="quarter" idx="11"/>
          </p:nvPr>
        </p:nvSpPr>
        <p:spPr>
          <a:xfrm>
            <a:off x="659305" y="1792338"/>
            <a:ext cx="8197114" cy="3810086"/>
          </a:xfrm>
        </p:spPr>
        <p:txBody>
          <a:bodyPr/>
          <a:lstStyle/>
          <a:p>
            <a:r>
              <a:rPr lang="en-US" dirty="0"/>
              <a:t>Job aid has been sent to managers.</a:t>
            </a:r>
          </a:p>
          <a:p>
            <a:endParaRPr lang="en-US" dirty="0"/>
          </a:p>
          <a:p>
            <a:r>
              <a:rPr lang="en-US" dirty="0"/>
              <a:t>Questions?</a:t>
            </a:r>
          </a:p>
          <a:p>
            <a:endParaRPr lang="en-US" dirty="0"/>
          </a:p>
          <a:p>
            <a:endParaRPr lang="en-US" dirty="0"/>
          </a:p>
        </p:txBody>
      </p:sp>
    </p:spTree>
    <p:extLst>
      <p:ext uri="{BB962C8B-B14F-4D97-AF65-F5344CB8AC3E}">
        <p14:creationId xmlns:p14="http://schemas.microsoft.com/office/powerpoint/2010/main" val="2610806713"/>
      </p:ext>
    </p:extLst>
  </p:cSld>
  <p:clrMapOvr>
    <a:masterClrMapping/>
  </p:clrMapOvr>
</p:sld>
</file>

<file path=ppt/theme/theme1.xml><?xml version="1.0" encoding="utf-8"?>
<a:theme xmlns:a="http://schemas.openxmlformats.org/drawingml/2006/main" name="Office Theme">
  <a:themeElements>
    <a:clrScheme name="UW Palette 1">
      <a:dk1>
        <a:srgbClr val="4B2E83"/>
      </a:dk1>
      <a:lt1>
        <a:srgbClr val="E8E3D3"/>
      </a:lt1>
      <a:dk2>
        <a:srgbClr val="4B2E83"/>
      </a:dk2>
      <a:lt2>
        <a:srgbClr val="FFFFFF"/>
      </a:lt2>
      <a:accent1>
        <a:srgbClr val="4B2E83"/>
      </a:accent1>
      <a:accent2>
        <a:srgbClr val="E8E3D3"/>
      </a:accent2>
      <a:accent3>
        <a:srgbClr val="FFFFFF"/>
      </a:accent3>
      <a:accent4>
        <a:srgbClr val="D9D9D9"/>
      </a:accent4>
      <a:accent5>
        <a:srgbClr val="444444"/>
      </a:accent5>
      <a:accent6>
        <a:srgbClr val="85754D"/>
      </a:accent6>
      <a:hlink>
        <a:srgbClr val="4B2E83"/>
      </a:hlink>
      <a:folHlink>
        <a:srgbClr val="4B2E83"/>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UW Brand">
      <a:dk1>
        <a:srgbClr val="33006F"/>
      </a:dk1>
      <a:lt1>
        <a:srgbClr val="E8D3A2"/>
      </a:lt1>
      <a:dk2>
        <a:srgbClr val="33006F"/>
      </a:dk2>
      <a:lt2>
        <a:srgbClr val="FFFFFF"/>
      </a:lt2>
      <a:accent1>
        <a:srgbClr val="33006F"/>
      </a:accent1>
      <a:accent2>
        <a:srgbClr val="E8D3A2"/>
      </a:accent2>
      <a:accent3>
        <a:srgbClr val="FFFFFF"/>
      </a:accent3>
      <a:accent4>
        <a:srgbClr val="D8D9DA"/>
      </a:accent4>
      <a:accent5>
        <a:srgbClr val="999999"/>
      </a:accent5>
      <a:accent6>
        <a:srgbClr val="917B4C"/>
      </a:accent6>
      <a:hlink>
        <a:srgbClr val="D8D9DA"/>
      </a:hlink>
      <a:folHlink>
        <a:srgbClr val="9999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Custom 5">
      <a:dk1>
        <a:srgbClr val="33006F"/>
      </a:dk1>
      <a:lt1>
        <a:srgbClr val="E8D3A2"/>
      </a:lt1>
      <a:dk2>
        <a:srgbClr val="33006F"/>
      </a:dk2>
      <a:lt2>
        <a:srgbClr val="FFFFFF"/>
      </a:lt2>
      <a:accent1>
        <a:srgbClr val="33006F"/>
      </a:accent1>
      <a:accent2>
        <a:srgbClr val="E8D3A2"/>
      </a:accent2>
      <a:accent3>
        <a:srgbClr val="FFFFFF"/>
      </a:accent3>
      <a:accent4>
        <a:srgbClr val="B2B2B2"/>
      </a:accent4>
      <a:accent5>
        <a:srgbClr val="26005C"/>
      </a:accent5>
      <a:accent6>
        <a:srgbClr val="917B4C"/>
      </a:accent6>
      <a:hlink>
        <a:srgbClr val="26005C"/>
      </a:hlink>
      <a:folHlink>
        <a:srgbClr val="33006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331</TotalTime>
  <Words>413</Words>
  <Application>Microsoft Office PowerPoint</Application>
  <PresentationFormat>On-screen Show (4:3)</PresentationFormat>
  <Paragraphs>32</Paragraphs>
  <Slides>7</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Arial</vt:lpstr>
      <vt:lpstr>Encode Sans Normal Black</vt:lpstr>
      <vt:lpstr>Lucida Grande</vt:lpstr>
      <vt:lpstr>Open Sans</vt:lpstr>
      <vt:lpstr>Open Sans Light</vt:lpstr>
      <vt:lpstr>Uni Sans Regular</vt:lpstr>
      <vt:lpstr>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Alanya Cannon</dc:creator>
  <cp:lastModifiedBy>Laura Hartless</cp:lastModifiedBy>
  <cp:revision>31</cp:revision>
  <cp:lastPrinted>2016-02-10T20:19:12Z</cp:lastPrinted>
  <dcterms:created xsi:type="dcterms:W3CDTF">2014-10-14T00:51:43Z</dcterms:created>
  <dcterms:modified xsi:type="dcterms:W3CDTF">2022-12-01T16:29:07Z</dcterms:modified>
</cp:coreProperties>
</file>